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60" r:id="rId7"/>
    <p:sldId id="266" r:id="rId8"/>
    <p:sldId id="267" r:id="rId9"/>
    <p:sldId id="265" r:id="rId10"/>
    <p:sldId id="268" r:id="rId11"/>
    <p:sldId id="269" r:id="rId12"/>
    <p:sldId id="270" r:id="rId13"/>
    <p:sldId id="262"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Public Sans" panose="020B0604020202020204" charset="0"/>
      <p:regular r:id="rId19"/>
    </p:embeddedFont>
    <p:embeddedFont>
      <p:font typeface="Retropix"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ad ilham" initials="mi" lastIdx="2" clrIdx="0">
    <p:extLst>
      <p:ext uri="{19B8F6BF-5375-455C-9EA6-DF929625EA0E}">
        <p15:presenceInfo xmlns:p15="http://schemas.microsoft.com/office/powerpoint/2012/main" userId="70b20fa1a4b854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5.svg"/><Relationship Id="rId18" Type="http://schemas.openxmlformats.org/officeDocument/2006/relationships/image" Target="../media/image78.png"/><Relationship Id="rId3" Type="http://schemas.openxmlformats.org/officeDocument/2006/relationships/image" Target="../media/image67.svg"/><Relationship Id="rId21" Type="http://schemas.openxmlformats.org/officeDocument/2006/relationships/image" Target="../media/image74.svg"/><Relationship Id="rId7" Type="http://schemas.openxmlformats.org/officeDocument/2006/relationships/image" Target="../media/image14.svg"/><Relationship Id="rId12" Type="http://schemas.openxmlformats.org/officeDocument/2006/relationships/image" Target="../media/image24.png"/><Relationship Id="rId17" Type="http://schemas.openxmlformats.org/officeDocument/2006/relationships/image" Target="../media/image22.svg"/><Relationship Id="rId2" Type="http://schemas.openxmlformats.org/officeDocument/2006/relationships/image" Target="../media/image66.png"/><Relationship Id="rId16" Type="http://schemas.openxmlformats.org/officeDocument/2006/relationships/image" Target="../media/image21.png"/><Relationship Id="rId20"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79.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5.svg"/><Relationship Id="rId18" Type="http://schemas.openxmlformats.org/officeDocument/2006/relationships/image" Target="../media/image80.png"/><Relationship Id="rId3" Type="http://schemas.openxmlformats.org/officeDocument/2006/relationships/image" Target="../media/image67.svg"/><Relationship Id="rId21" Type="http://schemas.openxmlformats.org/officeDocument/2006/relationships/image" Target="../media/image81.png"/><Relationship Id="rId7" Type="http://schemas.openxmlformats.org/officeDocument/2006/relationships/image" Target="../media/image14.svg"/><Relationship Id="rId12" Type="http://schemas.openxmlformats.org/officeDocument/2006/relationships/image" Target="../media/image24.png"/><Relationship Id="rId17" Type="http://schemas.openxmlformats.org/officeDocument/2006/relationships/image" Target="../media/image22.svg"/><Relationship Id="rId2" Type="http://schemas.openxmlformats.org/officeDocument/2006/relationships/image" Target="../media/image66.png"/><Relationship Id="rId16" Type="http://schemas.openxmlformats.org/officeDocument/2006/relationships/image" Target="../media/image21.png"/><Relationship Id="rId20" Type="http://schemas.openxmlformats.org/officeDocument/2006/relationships/image" Target="../media/image74.sv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73.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37.sv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33.svg"/><Relationship Id="rId33" Type="http://schemas.openxmlformats.org/officeDocument/2006/relationships/image" Target="../media/image65.sv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32.png"/><Relationship Id="rId32" Type="http://schemas.openxmlformats.org/officeDocument/2006/relationships/image" Target="../media/image64.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0.png"/><Relationship Id="rId10" Type="http://schemas.openxmlformats.org/officeDocument/2006/relationships/image" Target="../media/image44.png"/><Relationship Id="rId19" Type="http://schemas.openxmlformats.org/officeDocument/2006/relationships/image" Target="../media/image53.svg"/><Relationship Id="rId31" Type="http://schemas.openxmlformats.org/officeDocument/2006/relationships/image" Target="../media/image6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59.svg"/><Relationship Id="rId30" Type="http://schemas.openxmlformats.org/officeDocument/2006/relationships/image" Target="../media/image62.png"/><Relationship Id="rId8" Type="http://schemas.openxmlformats.org/officeDocument/2006/relationships/image" Target="../media/image42.png"/></Relationships>
</file>

<file path=ppt/slides/_rels/slide13.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0.png"/><Relationship Id="rId26" Type="http://schemas.openxmlformats.org/officeDocument/2006/relationships/image" Target="../media/image44.png"/><Relationship Id="rId39" Type="http://schemas.openxmlformats.org/officeDocument/2006/relationships/image" Target="../media/image57.svg"/><Relationship Id="rId21" Type="http://schemas.openxmlformats.org/officeDocument/2006/relationships/image" Target="../media/image39.svg"/><Relationship Id="rId34" Type="http://schemas.openxmlformats.org/officeDocument/2006/relationships/image" Target="../media/image52.png"/><Relationship Id="rId7" Type="http://schemas.openxmlformats.org/officeDocument/2006/relationships/image" Target="../media/image85.svg"/><Relationship Id="rId2" Type="http://schemas.openxmlformats.org/officeDocument/2006/relationships/image" Target="../media/image36.png"/><Relationship Id="rId16" Type="http://schemas.openxmlformats.org/officeDocument/2006/relationships/image" Target="../media/image9.png"/><Relationship Id="rId20" Type="http://schemas.openxmlformats.org/officeDocument/2006/relationships/image" Target="../media/image38.png"/><Relationship Id="rId29" Type="http://schemas.openxmlformats.org/officeDocument/2006/relationships/image" Target="../media/image47.svg"/><Relationship Id="rId41"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7.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svg"/><Relationship Id="rId40" Type="http://schemas.openxmlformats.org/officeDocument/2006/relationships/image" Target="../media/image32.png"/><Relationship Id="rId5" Type="http://schemas.openxmlformats.org/officeDocument/2006/relationships/image" Target="../media/image83.svg"/><Relationship Id="rId15" Type="http://schemas.openxmlformats.org/officeDocument/2006/relationships/image" Target="../media/image31.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86.png"/><Relationship Id="rId19" Type="http://schemas.openxmlformats.org/officeDocument/2006/relationships/image" Target="../media/image91.svg"/><Relationship Id="rId31" Type="http://schemas.openxmlformats.org/officeDocument/2006/relationships/image" Target="../media/image49.svg"/><Relationship Id="rId4" Type="http://schemas.openxmlformats.org/officeDocument/2006/relationships/image" Target="../media/image82.png"/><Relationship Id="rId9" Type="http://schemas.openxmlformats.org/officeDocument/2006/relationships/image" Target="../media/image72.svg"/><Relationship Id="rId14" Type="http://schemas.openxmlformats.org/officeDocument/2006/relationships/image" Target="../media/image30.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svg"/><Relationship Id="rId8" Type="http://schemas.openxmlformats.org/officeDocument/2006/relationships/image" Target="../media/image71.png"/><Relationship Id="rId3" Type="http://schemas.openxmlformats.org/officeDocument/2006/relationships/image" Target="../media/image37.svg"/><Relationship Id="rId12" Type="http://schemas.openxmlformats.org/officeDocument/2006/relationships/image" Target="../media/image88.png"/><Relationship Id="rId17" Type="http://schemas.openxmlformats.org/officeDocument/2006/relationships/image" Target="../media/image10.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27.svg"/><Relationship Id="rId21" Type="http://schemas.openxmlformats.org/officeDocument/2006/relationships/image" Target="../media/image10.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0.svg"/><Relationship Id="rId2" Type="http://schemas.openxmlformats.org/officeDocument/2006/relationships/image" Target="../media/image26.png"/><Relationship Id="rId16" Type="http://schemas.openxmlformats.org/officeDocument/2006/relationships/image" Target="../media/image19.png"/><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29.svg"/><Relationship Id="rId15" Type="http://schemas.openxmlformats.org/officeDocument/2006/relationships/image" Target="../media/image25.sv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28.png"/><Relationship Id="rId9" Type="http://schemas.openxmlformats.org/officeDocument/2006/relationships/image" Target="../media/image14.sv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37.sv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33.svg"/><Relationship Id="rId33" Type="http://schemas.openxmlformats.org/officeDocument/2006/relationships/image" Target="../media/image65.sv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32.png"/><Relationship Id="rId32" Type="http://schemas.openxmlformats.org/officeDocument/2006/relationships/image" Target="../media/image64.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0.png"/><Relationship Id="rId10" Type="http://schemas.openxmlformats.org/officeDocument/2006/relationships/image" Target="../media/image44.png"/><Relationship Id="rId19" Type="http://schemas.openxmlformats.org/officeDocument/2006/relationships/image" Target="../media/image53.svg"/><Relationship Id="rId31" Type="http://schemas.openxmlformats.org/officeDocument/2006/relationships/image" Target="../media/image6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59.svg"/><Relationship Id="rId30" Type="http://schemas.openxmlformats.org/officeDocument/2006/relationships/image" Target="../media/image62.png"/><Relationship Id="rId8"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67.svg"/><Relationship Id="rId21" Type="http://schemas.openxmlformats.org/officeDocument/2006/relationships/image" Target="../media/image71.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0.svg"/><Relationship Id="rId2" Type="http://schemas.openxmlformats.org/officeDocument/2006/relationships/image" Target="../media/image66.png"/><Relationship Id="rId16" Type="http://schemas.openxmlformats.org/officeDocument/2006/relationships/image" Target="../media/image19.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74.svg"/><Relationship Id="rId5" Type="http://schemas.openxmlformats.org/officeDocument/2006/relationships/image" Target="../media/image69.svg"/><Relationship Id="rId15" Type="http://schemas.openxmlformats.org/officeDocument/2006/relationships/image" Target="../media/image25.svg"/><Relationship Id="rId23" Type="http://schemas.openxmlformats.org/officeDocument/2006/relationships/image" Target="../media/image73.pn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68.png"/><Relationship Id="rId9" Type="http://schemas.openxmlformats.org/officeDocument/2006/relationships/image" Target="../media/image14.svg"/><Relationship Id="rId14" Type="http://schemas.openxmlformats.org/officeDocument/2006/relationships/image" Target="../media/image24.png"/><Relationship Id="rId22" Type="http://schemas.openxmlformats.org/officeDocument/2006/relationships/image" Target="../media/image72.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1.png"/><Relationship Id="rId3" Type="http://schemas.openxmlformats.org/officeDocument/2006/relationships/image" Target="../media/image67.svg"/><Relationship Id="rId21" Type="http://schemas.openxmlformats.org/officeDocument/2006/relationships/image" Target="../media/image7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0.svg"/><Relationship Id="rId2" Type="http://schemas.openxmlformats.org/officeDocument/2006/relationships/image" Target="../media/image66.png"/><Relationship Id="rId16" Type="http://schemas.openxmlformats.org/officeDocument/2006/relationships/image" Target="../media/image19.pn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74.svg"/><Relationship Id="rId5" Type="http://schemas.openxmlformats.org/officeDocument/2006/relationships/image" Target="../media/image69.svg"/><Relationship Id="rId15" Type="http://schemas.openxmlformats.org/officeDocument/2006/relationships/image" Target="../media/image25.svg"/><Relationship Id="rId23" Type="http://schemas.openxmlformats.org/officeDocument/2006/relationships/image" Target="../media/image73.png"/><Relationship Id="rId10" Type="http://schemas.openxmlformats.org/officeDocument/2006/relationships/image" Target="../media/image15.png"/><Relationship Id="rId19" Type="http://schemas.openxmlformats.org/officeDocument/2006/relationships/image" Target="../media/image22.svg"/><Relationship Id="rId4" Type="http://schemas.openxmlformats.org/officeDocument/2006/relationships/image" Target="../media/image68.png"/><Relationship Id="rId9" Type="http://schemas.openxmlformats.org/officeDocument/2006/relationships/image" Target="../media/image14.svg"/><Relationship Id="rId14" Type="http://schemas.openxmlformats.org/officeDocument/2006/relationships/image" Target="../media/image24.png"/><Relationship Id="rId22" Type="http://schemas.openxmlformats.org/officeDocument/2006/relationships/image" Target="../media/image75.png"/></Relationships>
</file>

<file path=ppt/slides/_rels/slide8.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37.sv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33.svg"/><Relationship Id="rId33" Type="http://schemas.openxmlformats.org/officeDocument/2006/relationships/image" Target="../media/image65.sv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32.png"/><Relationship Id="rId32" Type="http://schemas.openxmlformats.org/officeDocument/2006/relationships/image" Target="../media/image64.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0.png"/><Relationship Id="rId10" Type="http://schemas.openxmlformats.org/officeDocument/2006/relationships/image" Target="../media/image44.png"/><Relationship Id="rId19" Type="http://schemas.openxmlformats.org/officeDocument/2006/relationships/image" Target="../media/image53.svg"/><Relationship Id="rId31" Type="http://schemas.openxmlformats.org/officeDocument/2006/relationships/image" Target="../media/image6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59.svg"/><Relationship Id="rId30" Type="http://schemas.openxmlformats.org/officeDocument/2006/relationships/image" Target="../media/image62.png"/><Relationship Id="rId8"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5.svg"/><Relationship Id="rId18" Type="http://schemas.openxmlformats.org/officeDocument/2006/relationships/image" Target="../media/image76.png"/><Relationship Id="rId3" Type="http://schemas.openxmlformats.org/officeDocument/2006/relationships/image" Target="../media/image67.svg"/><Relationship Id="rId21" Type="http://schemas.openxmlformats.org/officeDocument/2006/relationships/image" Target="../media/image74.svg"/><Relationship Id="rId7" Type="http://schemas.openxmlformats.org/officeDocument/2006/relationships/image" Target="../media/image14.svg"/><Relationship Id="rId12" Type="http://schemas.openxmlformats.org/officeDocument/2006/relationships/image" Target="../media/image24.png"/><Relationship Id="rId17" Type="http://schemas.openxmlformats.org/officeDocument/2006/relationships/image" Target="../media/image22.svg"/><Relationship Id="rId2" Type="http://schemas.openxmlformats.org/officeDocument/2006/relationships/image" Target="../media/image66.png"/><Relationship Id="rId16" Type="http://schemas.openxmlformats.org/officeDocument/2006/relationships/image" Target="../media/image21.png"/><Relationship Id="rId20"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0.svg"/><Relationship Id="rId10" Type="http://schemas.openxmlformats.org/officeDocument/2006/relationships/image" Target="../media/image17.png"/><Relationship Id="rId19" Type="http://schemas.openxmlformats.org/officeDocument/2006/relationships/image" Target="../media/image7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633368" y="3626446"/>
            <a:ext cx="782400" cy="1057297"/>
          </a:xfrm>
          <a:custGeom>
            <a:avLst/>
            <a:gdLst/>
            <a:ahLst/>
            <a:cxnLst/>
            <a:rect l="l" t="t" r="r" b="b"/>
            <a:pathLst>
              <a:path w="782400" h="1057297">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1249" y="2300667"/>
            <a:ext cx="1026639" cy="785846"/>
          </a:xfrm>
          <a:custGeom>
            <a:avLst/>
            <a:gdLst/>
            <a:ahLst/>
            <a:cxnLst/>
            <a:rect l="l" t="t" r="r" b="b"/>
            <a:pathLst>
              <a:path w="1026639" h="785846">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43623" y="538933"/>
            <a:ext cx="961890" cy="1221800"/>
          </a:xfrm>
          <a:custGeom>
            <a:avLst/>
            <a:gdLst/>
            <a:ahLst/>
            <a:cxnLst/>
            <a:rect l="l" t="t" r="r" b="b"/>
            <a:pathLst>
              <a:path w="961890" h="122180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59442" y="5223676"/>
            <a:ext cx="930253" cy="980151"/>
          </a:xfrm>
          <a:custGeom>
            <a:avLst/>
            <a:gdLst/>
            <a:ahLst/>
            <a:cxnLst/>
            <a:rect l="l" t="t" r="r" b="b"/>
            <a:pathLst>
              <a:path w="930253" h="980151">
                <a:moveTo>
                  <a:pt x="0" y="0"/>
                </a:moveTo>
                <a:lnTo>
                  <a:pt x="930253" y="0"/>
                </a:lnTo>
                <a:lnTo>
                  <a:pt x="930253" y="980151"/>
                </a:lnTo>
                <a:lnTo>
                  <a:pt x="0" y="980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3873063" y="1834368"/>
            <a:ext cx="11219229" cy="3148875"/>
          </a:xfrm>
          <a:prstGeom prst="rect">
            <a:avLst/>
          </a:prstGeom>
        </p:spPr>
        <p:txBody>
          <a:bodyPr wrap="square" lIns="0" tIns="0" rIns="0" bIns="0" rtlCol="0" anchor="t">
            <a:spAutoFit/>
          </a:bodyPr>
          <a:lstStyle/>
          <a:p>
            <a:pPr algn="ctr">
              <a:lnSpc>
                <a:spcPts val="12999"/>
              </a:lnSpc>
            </a:pPr>
            <a:r>
              <a:rPr lang="en-US" sz="7200" b="1" i="0" dirty="0">
                <a:solidFill>
                  <a:srgbClr val="D1D5DB"/>
                </a:solidFill>
                <a:effectLst/>
                <a:latin typeface="Söhne"/>
              </a:rPr>
              <a:t>WHITEBOX TESTING DAN UNIT TEST DALAM PYTHON</a:t>
            </a:r>
            <a:endParaRPr lang="en-US" sz="7200" b="1" dirty="0">
              <a:solidFill>
                <a:srgbClr val="FFFFFF"/>
              </a:solidFill>
              <a:latin typeface="Retropix"/>
            </a:endParaRPr>
          </a:p>
        </p:txBody>
      </p:sp>
      <p:sp>
        <p:nvSpPr>
          <p:cNvPr id="9" name="Freeform 9"/>
          <p:cNvSpPr/>
          <p:nvPr/>
        </p:nvSpPr>
        <p:spPr>
          <a:xfrm>
            <a:off x="13004220" y="5206486"/>
            <a:ext cx="484735" cy="825401"/>
          </a:xfrm>
          <a:custGeom>
            <a:avLst/>
            <a:gdLst/>
            <a:ahLst/>
            <a:cxnLst/>
            <a:rect l="l" t="t" r="r" b="b"/>
            <a:pathLst>
              <a:path w="484735" h="825401">
                <a:moveTo>
                  <a:pt x="0" y="0"/>
                </a:moveTo>
                <a:lnTo>
                  <a:pt x="484736" y="0"/>
                </a:lnTo>
                <a:lnTo>
                  <a:pt x="484736" y="825401"/>
                </a:lnTo>
                <a:lnTo>
                  <a:pt x="0" y="8254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829127" y="6963056"/>
            <a:ext cx="4882245" cy="1185753"/>
            <a:chOff x="0" y="-113738"/>
            <a:chExt cx="6509659" cy="1326943"/>
          </a:xfrm>
        </p:grpSpPr>
        <p:grpSp>
          <p:nvGrpSpPr>
            <p:cNvPr id="11" name="Group 11"/>
            <p:cNvGrpSpPr/>
            <p:nvPr/>
          </p:nvGrpSpPr>
          <p:grpSpPr>
            <a:xfrm>
              <a:off x="0" y="-113738"/>
              <a:ext cx="6509659" cy="1326943"/>
              <a:chOff x="0" y="-38100"/>
              <a:chExt cx="2180608" cy="444500"/>
            </a:xfrm>
          </p:grpSpPr>
          <p:sp>
            <p:nvSpPr>
              <p:cNvPr id="12" name="Freeform 12"/>
              <p:cNvSpPr/>
              <p:nvPr/>
            </p:nvSpPr>
            <p:spPr>
              <a:xfrm>
                <a:off x="62903" y="-38100"/>
                <a:ext cx="2117705" cy="344888"/>
              </a:xfrm>
              <a:custGeom>
                <a:avLst/>
                <a:gdLst/>
                <a:ahLst/>
                <a:cxnLst/>
                <a:rect l="l" t="t" r="r" b="b"/>
                <a:pathLst>
                  <a:path w="2180608" h="406400">
                    <a:moveTo>
                      <a:pt x="1977408" y="0"/>
                    </a:moveTo>
                    <a:cubicBezTo>
                      <a:pt x="2089632" y="0"/>
                      <a:pt x="2180608" y="90976"/>
                      <a:pt x="2180608" y="203200"/>
                    </a:cubicBezTo>
                    <a:cubicBezTo>
                      <a:pt x="2180608" y="315424"/>
                      <a:pt x="2089632" y="406400"/>
                      <a:pt x="1977408" y="406400"/>
                    </a:cubicBezTo>
                    <a:lnTo>
                      <a:pt x="203200" y="406400"/>
                    </a:lnTo>
                    <a:cubicBezTo>
                      <a:pt x="90976" y="406400"/>
                      <a:pt x="0" y="315424"/>
                      <a:pt x="0" y="203200"/>
                    </a:cubicBezTo>
                    <a:cubicBezTo>
                      <a:pt x="0" y="90976"/>
                      <a:pt x="90976" y="0"/>
                      <a:pt x="203200" y="0"/>
                    </a:cubicBezTo>
                    <a:close/>
                  </a:path>
                </a:pathLst>
              </a:custGeom>
              <a:solidFill>
                <a:srgbClr val="CCCCCC"/>
              </a:solidFill>
              <a:ln w="28575" cap="sq">
                <a:solidFill>
                  <a:srgbClr val="000000"/>
                </a:solidFill>
                <a:prstDash val="solid"/>
                <a:miter/>
              </a:ln>
            </p:spPr>
            <p:txBody>
              <a:bodyPr/>
              <a:lstStyle/>
              <a:p>
                <a:pPr algn="ctr"/>
                <a:r>
                  <a:rPr lang="id-ID" sz="2800" dirty="0">
                    <a:latin typeface="Söhne"/>
                  </a:rPr>
                  <a:t>MUHAMAD ILHAM 201011401698</a:t>
                </a:r>
              </a:p>
            </p:txBody>
          </p:sp>
          <p:sp>
            <p:nvSpPr>
              <p:cNvPr id="13" name="TextBox 13"/>
              <p:cNvSpPr txBox="1"/>
              <p:nvPr/>
            </p:nvSpPr>
            <p:spPr>
              <a:xfrm>
                <a:off x="0" y="-38100"/>
                <a:ext cx="2180608" cy="444500"/>
              </a:xfrm>
              <a:prstGeom prst="rect">
                <a:avLst/>
              </a:prstGeom>
            </p:spPr>
            <p:txBody>
              <a:bodyPr lIns="50800" tIns="50800" rIns="50800" bIns="50800" rtlCol="0" anchor="ctr"/>
              <a:lstStyle/>
              <a:p>
                <a:pPr algn="ctr">
                  <a:lnSpc>
                    <a:spcPts val="1605"/>
                  </a:lnSpc>
                </a:pPr>
                <a:endParaRPr/>
              </a:p>
            </p:txBody>
          </p:sp>
        </p:grpSp>
        <p:sp>
          <p:nvSpPr>
            <p:cNvPr id="14" name="TextBox 14"/>
            <p:cNvSpPr txBox="1"/>
            <p:nvPr/>
          </p:nvSpPr>
          <p:spPr>
            <a:xfrm>
              <a:off x="511630" y="142498"/>
              <a:ext cx="5217592" cy="773342"/>
            </a:xfrm>
            <a:prstGeom prst="rect">
              <a:avLst/>
            </a:prstGeom>
          </p:spPr>
          <p:txBody>
            <a:bodyPr wrap="square" lIns="0" tIns="0" rIns="0" bIns="0" rtlCol="0" anchor="t">
              <a:spAutoFit/>
            </a:bodyPr>
            <a:lstStyle/>
            <a:p>
              <a:pPr>
                <a:lnSpc>
                  <a:spcPts val="2759"/>
                </a:lnSpc>
              </a:pPr>
              <a:endParaRPr lang="en-US" sz="2299" dirty="0">
                <a:solidFill>
                  <a:srgbClr val="000000"/>
                </a:solidFill>
                <a:latin typeface="Public Sans"/>
              </a:endParaRPr>
            </a:p>
          </p:txBody>
        </p:sp>
      </p:grpSp>
      <p:grpSp>
        <p:nvGrpSpPr>
          <p:cNvPr id="16" name="Group 16"/>
          <p:cNvGrpSpPr/>
          <p:nvPr/>
        </p:nvGrpSpPr>
        <p:grpSpPr>
          <a:xfrm>
            <a:off x="0" y="9052698"/>
            <a:ext cx="18288000" cy="1234302"/>
            <a:chOff x="0" y="0"/>
            <a:chExt cx="24384000" cy="1645736"/>
          </a:xfrm>
        </p:grpSpPr>
        <p:grpSp>
          <p:nvGrpSpPr>
            <p:cNvPr id="17" name="Group 17"/>
            <p:cNvGrpSpPr/>
            <p:nvPr/>
          </p:nvGrpSpPr>
          <p:grpSpPr>
            <a:xfrm>
              <a:off x="0" y="0"/>
              <a:ext cx="24384000" cy="1645736"/>
              <a:chOff x="0" y="0"/>
              <a:chExt cx="4816593" cy="325084"/>
            </a:xfrm>
          </p:grpSpPr>
          <p:sp>
            <p:nvSpPr>
              <p:cNvPr id="18" name="Freeform 18"/>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9" name="TextBox 19"/>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sp>
          <p:nvSpPr>
            <p:cNvPr id="20" name="Freeform 20"/>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Freeform 21"/>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2"/>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3"/>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5" name="Freeform 25"/>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6" name="Freeform 26"/>
            <p:cNvSpPr/>
            <p:nvPr/>
          </p:nvSpPr>
          <p:spPr>
            <a:xfrm>
              <a:off x="5390419" y="318087"/>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7" name="TextBox 27"/>
            <p:cNvSpPr txBox="1"/>
            <p:nvPr/>
          </p:nvSpPr>
          <p:spPr>
            <a:xfrm>
              <a:off x="22163171" y="429379"/>
              <a:ext cx="1562297" cy="714375"/>
            </a:xfrm>
            <a:prstGeom prst="rect">
              <a:avLst/>
            </a:prstGeom>
          </p:spPr>
          <p:txBody>
            <a:bodyPr lIns="0" tIns="0" rIns="0" bIns="0" rtlCol="0" anchor="t">
              <a:spAutoFit/>
            </a:bodyPr>
            <a:lstStyle/>
            <a:p>
              <a:pPr algn="r">
                <a:lnSpc>
                  <a:spcPts val="3840"/>
                </a:lnSpc>
              </a:pPr>
              <a:r>
                <a:rPr lang="en-US" sz="3200">
                  <a:solidFill>
                    <a:srgbClr val="000000"/>
                  </a:solidFill>
                  <a:latin typeface="Retropix"/>
                </a:rPr>
                <a:t>11:11PM</a:t>
              </a:r>
            </a:p>
          </p:txBody>
        </p:sp>
      </p:grpSp>
      <p:pic>
        <p:nvPicPr>
          <p:cNvPr id="30" name="Gambar 29">
            <a:extLst>
              <a:ext uri="{FF2B5EF4-FFF2-40B4-BE49-F238E27FC236}">
                <a16:creationId xmlns:a16="http://schemas.microsoft.com/office/drawing/2014/main" id="{5B1155A6-313A-E4CF-8F80-C5CCE9C655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925800" y="184565"/>
            <a:ext cx="2143125" cy="2143125"/>
          </a:xfrm>
          <a:prstGeom prst="ellipse">
            <a:avLst/>
          </a:prstGeom>
        </p:spPr>
      </p:pic>
      <p:sp>
        <p:nvSpPr>
          <p:cNvPr id="31" name="Freeform 24">
            <a:extLst>
              <a:ext uri="{FF2B5EF4-FFF2-40B4-BE49-F238E27FC236}">
                <a16:creationId xmlns:a16="http://schemas.microsoft.com/office/drawing/2014/main" id="{6236F74F-CCE8-75DD-B4D6-4ADF5782997A}"/>
              </a:ext>
            </a:extLst>
          </p:cNvPr>
          <p:cNvSpPr/>
          <p:nvPr/>
        </p:nvSpPr>
        <p:spPr>
          <a:xfrm>
            <a:off x="7212850" y="7088944"/>
            <a:ext cx="668249" cy="66824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33" name="TextBox 31">
            <a:extLst>
              <a:ext uri="{FF2B5EF4-FFF2-40B4-BE49-F238E27FC236}">
                <a16:creationId xmlns:a16="http://schemas.microsoft.com/office/drawing/2014/main" id="{BAB81FE6-F7C0-4C19-3FDA-FE326069673E}"/>
              </a:ext>
            </a:extLst>
          </p:cNvPr>
          <p:cNvSpPr txBox="1"/>
          <p:nvPr/>
        </p:nvSpPr>
        <p:spPr>
          <a:xfrm>
            <a:off x="6829127" y="9117684"/>
            <a:ext cx="4799155" cy="1050737"/>
          </a:xfrm>
          <a:prstGeom prst="rect">
            <a:avLst/>
          </a:prstGeom>
        </p:spPr>
        <p:txBody>
          <a:bodyPr lIns="0" tIns="0" rIns="0" bIns="0" rtlCol="0" anchor="t">
            <a:spAutoFit/>
          </a:bodyPr>
          <a:lstStyle/>
          <a:p>
            <a:pPr algn="ctr">
              <a:lnSpc>
                <a:spcPct val="150000"/>
              </a:lnSpc>
            </a:pPr>
            <a:r>
              <a:rPr lang="id-ID" sz="2400" b="1" i="0" dirty="0">
                <a:solidFill>
                  <a:srgbClr val="000000"/>
                </a:solidFill>
                <a:effectLst/>
                <a:latin typeface="Söhne"/>
              </a:rPr>
              <a:t>DOSEN : </a:t>
            </a:r>
          </a:p>
          <a:p>
            <a:pPr>
              <a:lnSpc>
                <a:spcPct val="150000"/>
              </a:lnSpc>
            </a:pPr>
            <a:r>
              <a:rPr lang="id-ID" sz="2400" b="1" i="0" dirty="0">
                <a:solidFill>
                  <a:srgbClr val="000000"/>
                </a:solidFill>
                <a:effectLst/>
                <a:latin typeface="Söhne"/>
              </a:rPr>
              <a:t>AGUNG PERDANANTO </a:t>
            </a:r>
            <a:r>
              <a:rPr lang="id-ID" sz="2400" b="1" i="0" dirty="0" err="1">
                <a:solidFill>
                  <a:srgbClr val="000000"/>
                </a:solidFill>
                <a:effectLst/>
                <a:latin typeface="Söhne"/>
              </a:rPr>
              <a:t>S.Kom</a:t>
            </a:r>
            <a:r>
              <a:rPr lang="id-ID" sz="2400" b="1" i="0" dirty="0">
                <a:solidFill>
                  <a:srgbClr val="000000"/>
                </a:solidFill>
                <a:effectLst/>
                <a:latin typeface="Söhne"/>
              </a:rPr>
              <a:t>, </a:t>
            </a:r>
            <a:r>
              <a:rPr lang="id-ID" sz="2400" b="1" i="0" dirty="0" err="1">
                <a:solidFill>
                  <a:srgbClr val="000000"/>
                </a:solidFill>
                <a:effectLst/>
                <a:latin typeface="Söhne"/>
              </a:rPr>
              <a:t>M.Kom</a:t>
            </a:r>
            <a:endParaRPr lang="en-US" sz="2400" b="1" dirty="0">
              <a:solidFill>
                <a:srgbClr val="FFFFFF"/>
              </a:solidFill>
              <a:latin typeface="Söh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848735" y="2010265"/>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877084" y="572421"/>
            <a:ext cx="11362023" cy="897682"/>
          </a:xfrm>
          <a:prstGeom prst="rect">
            <a:avLst/>
          </a:prstGeom>
        </p:spPr>
        <p:txBody>
          <a:bodyPr lIns="0" tIns="0" rIns="0" bIns="0" rtlCol="0" anchor="t">
            <a:spAutoFit/>
          </a:bodyPr>
          <a:lstStyle/>
          <a:p>
            <a:pPr>
              <a:lnSpc>
                <a:spcPts val="6999"/>
              </a:lnSpc>
            </a:pPr>
            <a:r>
              <a:rPr lang="id-ID" sz="6999" dirty="0">
                <a:solidFill>
                  <a:srgbClr val="FFFFFF"/>
                </a:solidFill>
                <a:latin typeface="Retropix"/>
              </a:rPr>
              <a:t>KONFIGURASI CI / CD</a:t>
            </a:r>
            <a:endParaRPr lang="en-US" sz="6999" dirty="0">
              <a:solidFill>
                <a:srgbClr val="FFFFFF"/>
              </a:solidFill>
              <a:latin typeface="Retropix"/>
            </a:endParaRPr>
          </a:p>
        </p:txBody>
      </p:sp>
      <p:sp>
        <p:nvSpPr>
          <p:cNvPr id="14" name="TextBox 14"/>
          <p:cNvSpPr txBox="1"/>
          <p:nvPr/>
        </p:nvSpPr>
        <p:spPr>
          <a:xfrm>
            <a:off x="2153532" y="7219388"/>
            <a:ext cx="5447104" cy="687304"/>
          </a:xfrm>
          <a:prstGeom prst="rect">
            <a:avLst/>
          </a:prstGeom>
        </p:spPr>
        <p:txBody>
          <a:bodyPr wrap="square" lIns="0" tIns="0" rIns="0" bIns="0" rtlCol="0" anchor="t">
            <a:spAutoFit/>
          </a:bodyPr>
          <a:lstStyle/>
          <a:p>
            <a:pPr algn="ctr">
              <a:lnSpc>
                <a:spcPts val="2800"/>
              </a:lnSpc>
            </a:pPr>
            <a:r>
              <a:rPr lang="id-ID" sz="2000" dirty="0" err="1">
                <a:solidFill>
                  <a:srgbClr val="FFFFFF"/>
                </a:solidFill>
                <a:latin typeface="Public Sans"/>
              </a:rPr>
              <a:t>Drag</a:t>
            </a:r>
            <a:r>
              <a:rPr lang="id-ID" sz="2000" dirty="0">
                <a:solidFill>
                  <a:srgbClr val="FFFFFF"/>
                </a:solidFill>
                <a:latin typeface="Public Sans"/>
              </a:rPr>
              <a:t> </a:t>
            </a:r>
            <a:r>
              <a:rPr lang="id-ID" sz="2000" dirty="0" err="1">
                <a:solidFill>
                  <a:srgbClr val="FFFFFF"/>
                </a:solidFill>
                <a:latin typeface="Public Sans"/>
              </a:rPr>
              <a:t>file</a:t>
            </a:r>
            <a:r>
              <a:rPr lang="id-ID" sz="2000" dirty="0">
                <a:solidFill>
                  <a:srgbClr val="FFFFFF"/>
                </a:solidFill>
                <a:latin typeface="Public Sans"/>
              </a:rPr>
              <a:t> yang akan dimasukkan </a:t>
            </a:r>
            <a:r>
              <a:rPr lang="id-ID" sz="2000" dirty="0" err="1">
                <a:solidFill>
                  <a:srgbClr val="FFFFFF"/>
                </a:solidFill>
                <a:latin typeface="Public Sans"/>
              </a:rPr>
              <a:t>kedalam</a:t>
            </a:r>
            <a:r>
              <a:rPr lang="id-ID" sz="2000" dirty="0">
                <a:solidFill>
                  <a:srgbClr val="FFFFFF"/>
                </a:solidFill>
                <a:latin typeface="Public Sans"/>
              </a:rPr>
              <a:t> </a:t>
            </a:r>
            <a:r>
              <a:rPr lang="id-ID" sz="2000" dirty="0" err="1">
                <a:solidFill>
                  <a:srgbClr val="FFFFFF"/>
                </a:solidFill>
                <a:latin typeface="Public Sans"/>
              </a:rPr>
              <a:t>github</a:t>
            </a:r>
            <a:r>
              <a:rPr lang="id-ID" sz="2000" dirty="0">
                <a:solidFill>
                  <a:srgbClr val="FFFFFF"/>
                </a:solidFill>
                <a:latin typeface="Public Sans"/>
              </a:rPr>
              <a:t> lalu klik </a:t>
            </a:r>
            <a:r>
              <a:rPr lang="id-ID" sz="2000" dirty="0" err="1">
                <a:solidFill>
                  <a:srgbClr val="FFFFFF"/>
                </a:solidFill>
                <a:latin typeface="Public Sans"/>
              </a:rPr>
              <a:t>commit</a:t>
            </a:r>
            <a:r>
              <a:rPr lang="id-ID" sz="2000" dirty="0">
                <a:solidFill>
                  <a:srgbClr val="FFFFFF"/>
                </a:solidFill>
                <a:latin typeface="Public Sans"/>
              </a:rPr>
              <a:t> </a:t>
            </a:r>
            <a:r>
              <a:rPr lang="id-ID" sz="2000" dirty="0" err="1">
                <a:solidFill>
                  <a:srgbClr val="FFFFFF"/>
                </a:solidFill>
                <a:latin typeface="Public Sans"/>
              </a:rPr>
              <a:t>changes</a:t>
            </a:r>
            <a:endParaRPr lang="en-US" sz="2000" dirty="0">
              <a:solidFill>
                <a:srgbClr val="FFFFFF"/>
              </a:solidFill>
              <a:latin typeface="Public Sans"/>
            </a:endParaRPr>
          </a:p>
        </p:txBody>
      </p:sp>
      <p:grpSp>
        <p:nvGrpSpPr>
          <p:cNvPr id="22" name="Group 22"/>
          <p:cNvGrpSpPr/>
          <p:nvPr/>
        </p:nvGrpSpPr>
        <p:grpSpPr>
          <a:xfrm>
            <a:off x="0" y="9052698"/>
            <a:ext cx="18288000" cy="1234302"/>
            <a:chOff x="0" y="0"/>
            <a:chExt cx="4816593" cy="325084"/>
          </a:xfrm>
        </p:grpSpPr>
        <p:sp>
          <p:nvSpPr>
            <p:cNvPr id="23" name="Freeform 2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24" name="TextBox 24"/>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25" name="Group 25"/>
          <p:cNvGrpSpPr/>
          <p:nvPr/>
        </p:nvGrpSpPr>
        <p:grpSpPr>
          <a:xfrm>
            <a:off x="237414" y="9267586"/>
            <a:ext cx="804526" cy="804526"/>
            <a:chOff x="0" y="0"/>
            <a:chExt cx="1072702" cy="1072702"/>
          </a:xfrm>
        </p:grpSpPr>
        <p:sp>
          <p:nvSpPr>
            <p:cNvPr id="26" name="Freeform 2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8" name="Freeform 2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Freeform 3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Freeform 3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3" name="Freeform 2">
            <a:extLst>
              <a:ext uri="{FF2B5EF4-FFF2-40B4-BE49-F238E27FC236}">
                <a16:creationId xmlns:a16="http://schemas.microsoft.com/office/drawing/2014/main" id="{685D81F2-3CD1-1A94-B356-E312C6C48FE0}"/>
              </a:ext>
            </a:extLst>
          </p:cNvPr>
          <p:cNvSpPr/>
          <p:nvPr/>
        </p:nvSpPr>
        <p:spPr>
          <a:xfrm>
            <a:off x="9601200" y="2010266"/>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14">
            <a:extLst>
              <a:ext uri="{FF2B5EF4-FFF2-40B4-BE49-F238E27FC236}">
                <a16:creationId xmlns:a16="http://schemas.microsoft.com/office/drawing/2014/main" id="{E354C2A3-436C-B9FA-EE38-1C1274B7C82E}"/>
              </a:ext>
            </a:extLst>
          </p:cNvPr>
          <p:cNvSpPr txBox="1"/>
          <p:nvPr/>
        </p:nvSpPr>
        <p:spPr>
          <a:xfrm>
            <a:off x="11554491" y="7219388"/>
            <a:ext cx="3857003" cy="687304"/>
          </a:xfrm>
          <a:prstGeom prst="rect">
            <a:avLst/>
          </a:prstGeom>
        </p:spPr>
        <p:txBody>
          <a:bodyPr lIns="0" tIns="0" rIns="0" bIns="0" rtlCol="0" anchor="t">
            <a:spAutoFit/>
          </a:bodyPr>
          <a:lstStyle/>
          <a:p>
            <a:pPr algn="ctr">
              <a:lnSpc>
                <a:spcPts val="2800"/>
              </a:lnSpc>
            </a:pPr>
            <a:r>
              <a:rPr lang="id-ID" sz="2000" dirty="0">
                <a:solidFill>
                  <a:srgbClr val="FFFFFF"/>
                </a:solidFill>
                <a:latin typeface="Public Sans"/>
              </a:rPr>
              <a:t>Selanjutnya klik menu </a:t>
            </a:r>
            <a:r>
              <a:rPr lang="id-ID" sz="2000" dirty="0" err="1">
                <a:solidFill>
                  <a:srgbClr val="FFFFFF"/>
                </a:solidFill>
                <a:latin typeface="Public Sans"/>
              </a:rPr>
              <a:t>Action</a:t>
            </a:r>
            <a:r>
              <a:rPr lang="id-ID" sz="2000" dirty="0">
                <a:solidFill>
                  <a:srgbClr val="FFFFFF"/>
                </a:solidFill>
                <a:latin typeface="Public Sans"/>
              </a:rPr>
              <a:t> lalu pilih </a:t>
            </a:r>
            <a:r>
              <a:rPr lang="id-ID" sz="2000" dirty="0" err="1">
                <a:solidFill>
                  <a:srgbClr val="FFFFFF"/>
                </a:solidFill>
                <a:latin typeface="Public Sans"/>
              </a:rPr>
              <a:t>Python</a:t>
            </a:r>
            <a:r>
              <a:rPr lang="id-ID" sz="2000" dirty="0">
                <a:solidFill>
                  <a:srgbClr val="FFFFFF"/>
                </a:solidFill>
                <a:latin typeface="Public Sans"/>
              </a:rPr>
              <a:t> </a:t>
            </a:r>
            <a:r>
              <a:rPr lang="id-ID" sz="2000" dirty="0" err="1">
                <a:solidFill>
                  <a:srgbClr val="FFFFFF"/>
                </a:solidFill>
                <a:latin typeface="Public Sans"/>
              </a:rPr>
              <a:t>Application</a:t>
            </a:r>
            <a:endParaRPr lang="en-US" sz="2000" dirty="0">
              <a:solidFill>
                <a:srgbClr val="FFFFFF"/>
              </a:solidFill>
              <a:latin typeface="Public Sans"/>
            </a:endParaRPr>
          </a:p>
        </p:txBody>
      </p:sp>
      <p:pic>
        <p:nvPicPr>
          <p:cNvPr id="5" name="Gambar 4">
            <a:extLst>
              <a:ext uri="{FF2B5EF4-FFF2-40B4-BE49-F238E27FC236}">
                <a16:creationId xmlns:a16="http://schemas.microsoft.com/office/drawing/2014/main" id="{D866E044-7DC4-B171-C5B8-6124AC5EF95D}"/>
              </a:ext>
            </a:extLst>
          </p:cNvPr>
          <p:cNvPicPr>
            <a:picLocks noChangeAspect="1"/>
          </p:cNvPicPr>
          <p:nvPr/>
        </p:nvPicPr>
        <p:blipFill>
          <a:blip r:embed="rId18"/>
          <a:stretch>
            <a:fillRect/>
          </a:stretch>
        </p:blipFill>
        <p:spPr>
          <a:xfrm>
            <a:off x="942156" y="2535559"/>
            <a:ext cx="7453530" cy="3967452"/>
          </a:xfrm>
          <a:prstGeom prst="rect">
            <a:avLst/>
          </a:prstGeom>
        </p:spPr>
      </p:pic>
      <p:pic>
        <p:nvPicPr>
          <p:cNvPr id="6" name="Gambar 5">
            <a:extLst>
              <a:ext uri="{FF2B5EF4-FFF2-40B4-BE49-F238E27FC236}">
                <a16:creationId xmlns:a16="http://schemas.microsoft.com/office/drawing/2014/main" id="{023BC433-630F-63E7-4EF9-E27CE5D62B72}"/>
              </a:ext>
            </a:extLst>
          </p:cNvPr>
          <p:cNvPicPr>
            <a:picLocks noChangeAspect="1"/>
          </p:cNvPicPr>
          <p:nvPr/>
        </p:nvPicPr>
        <p:blipFill>
          <a:blip r:embed="rId19"/>
          <a:stretch>
            <a:fillRect/>
          </a:stretch>
        </p:blipFill>
        <p:spPr>
          <a:xfrm>
            <a:off x="9615487" y="2535559"/>
            <a:ext cx="7586663" cy="4027438"/>
          </a:xfrm>
          <a:prstGeom prst="rect">
            <a:avLst/>
          </a:prstGeom>
        </p:spPr>
      </p:pic>
      <p:sp>
        <p:nvSpPr>
          <p:cNvPr id="7" name="Freeform 28">
            <a:extLst>
              <a:ext uri="{FF2B5EF4-FFF2-40B4-BE49-F238E27FC236}">
                <a16:creationId xmlns:a16="http://schemas.microsoft.com/office/drawing/2014/main" id="{6C626CC3-720F-F701-9055-CDB3F8E4B05F}"/>
              </a:ext>
            </a:extLst>
          </p:cNvPr>
          <p:cNvSpPr/>
          <p:nvPr/>
        </p:nvSpPr>
        <p:spPr>
          <a:xfrm rot="20751592">
            <a:off x="15084776" y="6229744"/>
            <a:ext cx="286870" cy="361809"/>
          </a:xfrm>
          <a:custGeom>
            <a:avLst/>
            <a:gdLst/>
            <a:ahLst/>
            <a:cxnLst/>
            <a:rect l="l" t="t" r="r" b="b"/>
            <a:pathLst>
              <a:path w="423187" h="558160">
                <a:moveTo>
                  <a:pt x="0" y="0"/>
                </a:moveTo>
                <a:lnTo>
                  <a:pt x="423187" y="0"/>
                </a:lnTo>
                <a:lnTo>
                  <a:pt x="423187" y="558161"/>
                </a:lnTo>
                <a:lnTo>
                  <a:pt x="0" y="5581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extLst>
      <p:ext uri="{BB962C8B-B14F-4D97-AF65-F5344CB8AC3E}">
        <p14:creationId xmlns:p14="http://schemas.microsoft.com/office/powerpoint/2010/main" val="168345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848735" y="2010265"/>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877084" y="572421"/>
            <a:ext cx="11362023" cy="897682"/>
          </a:xfrm>
          <a:prstGeom prst="rect">
            <a:avLst/>
          </a:prstGeom>
        </p:spPr>
        <p:txBody>
          <a:bodyPr lIns="0" tIns="0" rIns="0" bIns="0" rtlCol="0" anchor="t">
            <a:spAutoFit/>
          </a:bodyPr>
          <a:lstStyle/>
          <a:p>
            <a:pPr>
              <a:lnSpc>
                <a:spcPts val="6999"/>
              </a:lnSpc>
            </a:pPr>
            <a:r>
              <a:rPr lang="id-ID" sz="6999" dirty="0">
                <a:solidFill>
                  <a:srgbClr val="FFFFFF"/>
                </a:solidFill>
                <a:latin typeface="Retropix"/>
              </a:rPr>
              <a:t>KONFIGURASI CI / CD</a:t>
            </a:r>
            <a:endParaRPr lang="en-US" sz="6999" dirty="0">
              <a:solidFill>
                <a:srgbClr val="FFFFFF"/>
              </a:solidFill>
              <a:latin typeface="Retropix"/>
            </a:endParaRPr>
          </a:p>
        </p:txBody>
      </p:sp>
      <p:sp>
        <p:nvSpPr>
          <p:cNvPr id="14" name="TextBox 14"/>
          <p:cNvSpPr txBox="1"/>
          <p:nvPr/>
        </p:nvSpPr>
        <p:spPr>
          <a:xfrm>
            <a:off x="2153532" y="7219388"/>
            <a:ext cx="5447104" cy="687304"/>
          </a:xfrm>
          <a:prstGeom prst="rect">
            <a:avLst/>
          </a:prstGeom>
        </p:spPr>
        <p:txBody>
          <a:bodyPr wrap="square" lIns="0" tIns="0" rIns="0" bIns="0" rtlCol="0" anchor="t">
            <a:spAutoFit/>
          </a:bodyPr>
          <a:lstStyle/>
          <a:p>
            <a:pPr algn="ctr">
              <a:lnSpc>
                <a:spcPts val="2800"/>
              </a:lnSpc>
            </a:pPr>
            <a:r>
              <a:rPr lang="id-ID" sz="2000" dirty="0">
                <a:solidFill>
                  <a:srgbClr val="FFFFFF"/>
                </a:solidFill>
                <a:latin typeface="Public Sans"/>
              </a:rPr>
              <a:t>Setelah tampilannya seperti ini klik “</a:t>
            </a:r>
            <a:r>
              <a:rPr lang="id-ID" sz="2000" dirty="0" err="1">
                <a:solidFill>
                  <a:srgbClr val="FFFFFF"/>
                </a:solidFill>
                <a:latin typeface="Public Sans"/>
              </a:rPr>
              <a:t>Commit</a:t>
            </a:r>
            <a:r>
              <a:rPr lang="id-ID" sz="2000" dirty="0">
                <a:solidFill>
                  <a:srgbClr val="FFFFFF"/>
                </a:solidFill>
                <a:latin typeface="Public Sans"/>
              </a:rPr>
              <a:t> </a:t>
            </a:r>
            <a:r>
              <a:rPr lang="id-ID" sz="2000" dirty="0" err="1">
                <a:solidFill>
                  <a:srgbClr val="FFFFFF"/>
                </a:solidFill>
                <a:latin typeface="Public Sans"/>
              </a:rPr>
              <a:t>Changes</a:t>
            </a:r>
            <a:r>
              <a:rPr lang="id-ID" sz="2000" dirty="0">
                <a:solidFill>
                  <a:srgbClr val="FFFFFF"/>
                </a:solidFill>
                <a:latin typeface="Public Sans"/>
              </a:rPr>
              <a:t>”</a:t>
            </a:r>
            <a:endParaRPr lang="en-US" sz="2000" dirty="0">
              <a:solidFill>
                <a:srgbClr val="FFFFFF"/>
              </a:solidFill>
              <a:latin typeface="Public Sans"/>
            </a:endParaRPr>
          </a:p>
        </p:txBody>
      </p:sp>
      <p:grpSp>
        <p:nvGrpSpPr>
          <p:cNvPr id="22" name="Group 22"/>
          <p:cNvGrpSpPr/>
          <p:nvPr/>
        </p:nvGrpSpPr>
        <p:grpSpPr>
          <a:xfrm>
            <a:off x="0" y="9052698"/>
            <a:ext cx="18288000" cy="1234302"/>
            <a:chOff x="0" y="0"/>
            <a:chExt cx="4816593" cy="325084"/>
          </a:xfrm>
        </p:grpSpPr>
        <p:sp>
          <p:nvSpPr>
            <p:cNvPr id="23" name="Freeform 2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24" name="TextBox 24"/>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25" name="Group 25"/>
          <p:cNvGrpSpPr/>
          <p:nvPr/>
        </p:nvGrpSpPr>
        <p:grpSpPr>
          <a:xfrm>
            <a:off x="237414" y="9267586"/>
            <a:ext cx="804526" cy="804526"/>
            <a:chOff x="0" y="0"/>
            <a:chExt cx="1072702" cy="1072702"/>
          </a:xfrm>
        </p:grpSpPr>
        <p:sp>
          <p:nvSpPr>
            <p:cNvPr id="26" name="Freeform 2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8" name="Freeform 2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Freeform 3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Freeform 3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3" name="Freeform 2">
            <a:extLst>
              <a:ext uri="{FF2B5EF4-FFF2-40B4-BE49-F238E27FC236}">
                <a16:creationId xmlns:a16="http://schemas.microsoft.com/office/drawing/2014/main" id="{685D81F2-3CD1-1A94-B356-E312C6C48FE0}"/>
              </a:ext>
            </a:extLst>
          </p:cNvPr>
          <p:cNvSpPr/>
          <p:nvPr/>
        </p:nvSpPr>
        <p:spPr>
          <a:xfrm>
            <a:off x="9601200" y="2010266"/>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14">
            <a:extLst>
              <a:ext uri="{FF2B5EF4-FFF2-40B4-BE49-F238E27FC236}">
                <a16:creationId xmlns:a16="http://schemas.microsoft.com/office/drawing/2014/main" id="{E354C2A3-436C-B9FA-EE38-1C1274B7C82E}"/>
              </a:ext>
            </a:extLst>
          </p:cNvPr>
          <p:cNvSpPr txBox="1"/>
          <p:nvPr/>
        </p:nvSpPr>
        <p:spPr>
          <a:xfrm>
            <a:off x="11554491" y="7219388"/>
            <a:ext cx="3857003" cy="1046377"/>
          </a:xfrm>
          <a:prstGeom prst="rect">
            <a:avLst/>
          </a:prstGeom>
        </p:spPr>
        <p:txBody>
          <a:bodyPr lIns="0" tIns="0" rIns="0" bIns="0" rtlCol="0" anchor="t">
            <a:spAutoFit/>
          </a:bodyPr>
          <a:lstStyle/>
          <a:p>
            <a:pPr algn="ctr">
              <a:lnSpc>
                <a:spcPts val="2800"/>
              </a:lnSpc>
            </a:pPr>
            <a:r>
              <a:rPr lang="id-ID" sz="2000" dirty="0">
                <a:solidFill>
                  <a:srgbClr val="FFFFFF"/>
                </a:solidFill>
                <a:latin typeface="Public Sans"/>
              </a:rPr>
              <a:t>Tunggu hingga sukses dengan tanda </a:t>
            </a:r>
            <a:r>
              <a:rPr lang="id-ID" sz="2000" dirty="0" err="1">
                <a:solidFill>
                  <a:srgbClr val="FFFFFF"/>
                </a:solidFill>
                <a:latin typeface="Public Sans"/>
              </a:rPr>
              <a:t>ceklis</a:t>
            </a:r>
            <a:r>
              <a:rPr lang="id-ID" sz="2000" dirty="0">
                <a:solidFill>
                  <a:srgbClr val="FFFFFF"/>
                </a:solidFill>
                <a:latin typeface="Public Sans"/>
              </a:rPr>
              <a:t>, jika sudah maka berhasil.</a:t>
            </a:r>
            <a:endParaRPr lang="en-US" sz="2000" dirty="0">
              <a:solidFill>
                <a:srgbClr val="FFFFFF"/>
              </a:solidFill>
              <a:latin typeface="Public Sans"/>
            </a:endParaRPr>
          </a:p>
        </p:txBody>
      </p:sp>
      <p:pic>
        <p:nvPicPr>
          <p:cNvPr id="4" name="Gambar 3">
            <a:extLst>
              <a:ext uri="{FF2B5EF4-FFF2-40B4-BE49-F238E27FC236}">
                <a16:creationId xmlns:a16="http://schemas.microsoft.com/office/drawing/2014/main" id="{9B28AA96-3AE2-FF8F-DF18-1BCA6D6F481B}"/>
              </a:ext>
            </a:extLst>
          </p:cNvPr>
          <p:cNvPicPr>
            <a:picLocks noChangeAspect="1"/>
          </p:cNvPicPr>
          <p:nvPr/>
        </p:nvPicPr>
        <p:blipFill>
          <a:blip r:embed="rId18"/>
          <a:stretch>
            <a:fillRect/>
          </a:stretch>
        </p:blipFill>
        <p:spPr>
          <a:xfrm>
            <a:off x="917333" y="2552699"/>
            <a:ext cx="7540867" cy="3994303"/>
          </a:xfrm>
          <a:prstGeom prst="rect">
            <a:avLst/>
          </a:prstGeom>
        </p:spPr>
      </p:pic>
      <p:sp>
        <p:nvSpPr>
          <p:cNvPr id="7" name="Freeform 28">
            <a:extLst>
              <a:ext uri="{FF2B5EF4-FFF2-40B4-BE49-F238E27FC236}">
                <a16:creationId xmlns:a16="http://schemas.microsoft.com/office/drawing/2014/main" id="{2EB70C2B-CA61-627F-DD5B-8CFA9AD62C24}"/>
              </a:ext>
            </a:extLst>
          </p:cNvPr>
          <p:cNvSpPr/>
          <p:nvPr/>
        </p:nvSpPr>
        <p:spPr>
          <a:xfrm rot="20751592">
            <a:off x="7934815" y="3728474"/>
            <a:ext cx="286870" cy="361809"/>
          </a:xfrm>
          <a:custGeom>
            <a:avLst/>
            <a:gdLst/>
            <a:ahLst/>
            <a:cxnLst/>
            <a:rect l="l" t="t" r="r" b="b"/>
            <a:pathLst>
              <a:path w="423187" h="558160">
                <a:moveTo>
                  <a:pt x="0" y="0"/>
                </a:moveTo>
                <a:lnTo>
                  <a:pt x="423187" y="0"/>
                </a:lnTo>
                <a:lnTo>
                  <a:pt x="423187" y="558161"/>
                </a:lnTo>
                <a:lnTo>
                  <a:pt x="0" y="5581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pic>
        <p:nvPicPr>
          <p:cNvPr id="8" name="Gambar 7">
            <a:extLst>
              <a:ext uri="{FF2B5EF4-FFF2-40B4-BE49-F238E27FC236}">
                <a16:creationId xmlns:a16="http://schemas.microsoft.com/office/drawing/2014/main" id="{C577247B-AEE2-23A6-3465-B589C404AB11}"/>
              </a:ext>
            </a:extLst>
          </p:cNvPr>
          <p:cNvPicPr>
            <a:picLocks noChangeAspect="1"/>
          </p:cNvPicPr>
          <p:nvPr/>
        </p:nvPicPr>
        <p:blipFill>
          <a:blip r:embed="rId21"/>
          <a:stretch>
            <a:fillRect/>
          </a:stretch>
        </p:blipFill>
        <p:spPr>
          <a:xfrm>
            <a:off x="9625012" y="2552699"/>
            <a:ext cx="7596188" cy="4027562"/>
          </a:xfrm>
          <a:prstGeom prst="rect">
            <a:avLst/>
          </a:prstGeom>
        </p:spPr>
      </p:pic>
    </p:spTree>
    <p:extLst>
      <p:ext uri="{BB962C8B-B14F-4D97-AF65-F5344CB8AC3E}">
        <p14:creationId xmlns:p14="http://schemas.microsoft.com/office/powerpoint/2010/main" val="425428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6736" y="-5817236"/>
            <a:ext cx="21921472" cy="21921472"/>
          </a:xfrm>
          <a:custGeom>
            <a:avLst/>
            <a:gdLst/>
            <a:ahLst/>
            <a:cxnLst/>
            <a:rect l="l" t="t" r="r" b="b"/>
            <a:pathLst>
              <a:path w="21921472" h="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26036" y="1828779"/>
            <a:ext cx="14235927" cy="6629441"/>
            <a:chOff x="0" y="0"/>
            <a:chExt cx="3749380" cy="1746026"/>
          </a:xfrm>
        </p:grpSpPr>
        <p:sp>
          <p:nvSpPr>
            <p:cNvPr id="4" name="Freeform 4"/>
            <p:cNvSpPr/>
            <p:nvPr/>
          </p:nvSpPr>
          <p:spPr>
            <a:xfrm>
              <a:off x="0" y="0"/>
              <a:ext cx="3749380" cy="1746026"/>
            </a:xfrm>
            <a:custGeom>
              <a:avLst/>
              <a:gdLst/>
              <a:ahLst/>
              <a:cxnLst/>
              <a:rect l="l" t="t" r="r" b="b"/>
              <a:pathLst>
                <a:path w="3749380" h="1746026">
                  <a:moveTo>
                    <a:pt x="0" y="0"/>
                  </a:moveTo>
                  <a:lnTo>
                    <a:pt x="3749380" y="0"/>
                  </a:lnTo>
                  <a:lnTo>
                    <a:pt x="3749380" y="1746026"/>
                  </a:lnTo>
                  <a:lnTo>
                    <a:pt x="0" y="1746026"/>
                  </a:lnTo>
                  <a:close/>
                </a:path>
              </a:pathLst>
            </a:custGeom>
            <a:solidFill>
              <a:srgbClr val="FEFF99"/>
            </a:solidFill>
            <a:ln w="95250" cap="sq">
              <a:solidFill>
                <a:srgbClr val="CCCCCC"/>
              </a:solidFill>
              <a:prstDash val="sysDot"/>
              <a:miter/>
            </a:ln>
          </p:spPr>
        </p:sp>
        <p:sp>
          <p:nvSpPr>
            <p:cNvPr id="5" name="TextBox 5"/>
            <p:cNvSpPr txBox="1"/>
            <p:nvPr/>
          </p:nvSpPr>
          <p:spPr>
            <a:xfrm>
              <a:off x="0" y="-38100"/>
              <a:ext cx="3749380" cy="1784126"/>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301375" y="0"/>
            <a:ext cx="20890750" cy="795781"/>
            <a:chOff x="0" y="0"/>
            <a:chExt cx="5502091" cy="209588"/>
          </a:xfrm>
        </p:grpSpPr>
        <p:sp>
          <p:nvSpPr>
            <p:cNvPr id="8" name="Freeform 8"/>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id="9" name="TextBox 9"/>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grpSp>
        <p:nvGrpSpPr>
          <p:cNvPr id="12" name="Group 12"/>
          <p:cNvGrpSpPr/>
          <p:nvPr/>
        </p:nvGrpSpPr>
        <p:grpSpPr>
          <a:xfrm>
            <a:off x="-1301375" y="9310392"/>
            <a:ext cx="20890750" cy="976608"/>
            <a:chOff x="0" y="-47625"/>
            <a:chExt cx="5502091" cy="257213"/>
          </a:xfrm>
        </p:grpSpPr>
        <p:sp>
          <p:nvSpPr>
            <p:cNvPr id="13" name="Freeform 13"/>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id="14" name="TextBox 14"/>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grpSp>
        <p:nvGrpSpPr>
          <p:cNvPr id="19" name="Group 19"/>
          <p:cNvGrpSpPr/>
          <p:nvPr/>
        </p:nvGrpSpPr>
        <p:grpSpPr>
          <a:xfrm>
            <a:off x="15600318" y="4759728"/>
            <a:ext cx="1658982" cy="4147456"/>
            <a:chOff x="0" y="0"/>
            <a:chExt cx="2211976" cy="5529941"/>
          </a:xfrm>
        </p:grpSpPr>
        <p:sp>
          <p:nvSpPr>
            <p:cNvPr id="20" name="Freeform 20"/>
            <p:cNvSpPr/>
            <p:nvPr/>
          </p:nvSpPr>
          <p:spPr>
            <a:xfrm>
              <a:off x="0"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05988"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0"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105988"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0"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105988"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0"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27"/>
            <p:cNvSpPr/>
            <p:nvPr/>
          </p:nvSpPr>
          <p:spPr>
            <a:xfrm>
              <a:off x="1105988"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Freeform 28"/>
            <p:cNvSpPr/>
            <p:nvPr/>
          </p:nvSpPr>
          <p:spPr>
            <a:xfrm>
              <a:off x="0"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a:off x="1105988"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a:off x="1284474" y="4613333"/>
              <a:ext cx="749016" cy="727227"/>
            </a:xfrm>
            <a:custGeom>
              <a:avLst/>
              <a:gdLst/>
              <a:ahLst/>
              <a:cxnLst/>
              <a:rect l="l" t="t" r="r" b="b"/>
              <a:pathLst>
                <a:path w="749016" h="727227">
                  <a:moveTo>
                    <a:pt x="0" y="0"/>
                  </a:moveTo>
                  <a:lnTo>
                    <a:pt x="749016" y="0"/>
                  </a:lnTo>
                  <a:lnTo>
                    <a:pt x="749016" y="727227"/>
                  </a:lnTo>
                  <a:lnTo>
                    <a:pt x="0" y="72722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sp>
        <p:nvSpPr>
          <p:cNvPr id="31" name="Freeform 31"/>
          <p:cNvSpPr/>
          <p:nvPr/>
        </p:nvSpPr>
        <p:spPr>
          <a:xfrm rot="3207690">
            <a:off x="6778520" y="8056080"/>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2" name="Freeform 32"/>
          <p:cNvSpPr/>
          <p:nvPr/>
        </p:nvSpPr>
        <p:spPr>
          <a:xfrm>
            <a:off x="15235587" y="4383955"/>
            <a:ext cx="635693" cy="654740"/>
          </a:xfrm>
          <a:custGeom>
            <a:avLst/>
            <a:gdLst/>
            <a:ahLst/>
            <a:cxnLst/>
            <a:rect l="l" t="t" r="r" b="b"/>
            <a:pathLst>
              <a:path w="635693" h="654740">
                <a:moveTo>
                  <a:pt x="0" y="0"/>
                </a:moveTo>
                <a:lnTo>
                  <a:pt x="635692" y="0"/>
                </a:lnTo>
                <a:lnTo>
                  <a:pt x="635692" y="654740"/>
                </a:lnTo>
                <a:lnTo>
                  <a:pt x="0" y="65474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3" name="Freeform 33"/>
          <p:cNvSpPr/>
          <p:nvPr/>
        </p:nvSpPr>
        <p:spPr>
          <a:xfrm>
            <a:off x="2474728" y="2252104"/>
            <a:ext cx="798979" cy="798979"/>
          </a:xfrm>
          <a:custGeom>
            <a:avLst/>
            <a:gdLst/>
            <a:ahLst/>
            <a:cxnLst/>
            <a:rect l="l" t="t" r="r" b="b"/>
            <a:pathLst>
              <a:path w="798979" h="798979">
                <a:moveTo>
                  <a:pt x="0" y="0"/>
                </a:moveTo>
                <a:lnTo>
                  <a:pt x="798979" y="0"/>
                </a:lnTo>
                <a:lnTo>
                  <a:pt x="798979" y="798979"/>
                </a:lnTo>
                <a:lnTo>
                  <a:pt x="0" y="7989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5" name="Freeform 35"/>
          <p:cNvSpPr/>
          <p:nvPr/>
        </p:nvSpPr>
        <p:spPr>
          <a:xfrm>
            <a:off x="13344126" y="2353235"/>
            <a:ext cx="2527153" cy="473267"/>
          </a:xfrm>
          <a:custGeom>
            <a:avLst/>
            <a:gdLst/>
            <a:ahLst/>
            <a:cxnLst/>
            <a:rect l="l" t="t" r="r" b="b"/>
            <a:pathLst>
              <a:path w="2527153" h="473267">
                <a:moveTo>
                  <a:pt x="0" y="0"/>
                </a:moveTo>
                <a:lnTo>
                  <a:pt x="2527153" y="0"/>
                </a:lnTo>
                <a:lnTo>
                  <a:pt x="2527153" y="473266"/>
                </a:lnTo>
                <a:lnTo>
                  <a:pt x="0" y="4732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7" name="Kotak Teks 16">
            <a:extLst>
              <a:ext uri="{FF2B5EF4-FFF2-40B4-BE49-F238E27FC236}">
                <a16:creationId xmlns:a16="http://schemas.microsoft.com/office/drawing/2014/main" id="{EE26AC14-3B8A-DEAC-AC5E-BE11B1733D1A}"/>
              </a:ext>
            </a:extLst>
          </p:cNvPr>
          <p:cNvSpPr txBox="1"/>
          <p:nvPr/>
        </p:nvSpPr>
        <p:spPr>
          <a:xfrm>
            <a:off x="2554936" y="4143819"/>
            <a:ext cx="12516483" cy="2554545"/>
          </a:xfrm>
          <a:prstGeom prst="rect">
            <a:avLst/>
          </a:prstGeom>
          <a:noFill/>
        </p:spPr>
        <p:txBody>
          <a:bodyPr wrap="square">
            <a:spAutoFit/>
          </a:bodyPr>
          <a:lstStyle/>
          <a:p>
            <a:pPr algn="just"/>
            <a:r>
              <a:rPr lang="id-ID" sz="4000" b="0" i="0" dirty="0">
                <a:effectLst/>
                <a:latin typeface="Söhne"/>
              </a:rPr>
              <a:t>https://www.dicoding.com/blog/white-box-testing/</a:t>
            </a:r>
          </a:p>
          <a:p>
            <a:pPr algn="just"/>
            <a:r>
              <a:rPr lang="id-ID" sz="4000" b="0" i="0" dirty="0">
                <a:effectLst/>
                <a:latin typeface="Söhne"/>
              </a:rPr>
              <a:t>https://www.domainesia.com/berita/white-box-testing/</a:t>
            </a:r>
          </a:p>
          <a:p>
            <a:pPr algn="just"/>
            <a:r>
              <a:rPr lang="id-ID" sz="4000" b="0" i="0" dirty="0">
                <a:effectLst/>
                <a:latin typeface="Söhne"/>
              </a:rPr>
              <a:t>https://www.youtube.com/watch?v=xETkm9H6aaY&amp;t=638s</a:t>
            </a:r>
          </a:p>
          <a:p>
            <a:pPr algn="just"/>
            <a:r>
              <a:rPr lang="id-ID" sz="4000" b="0" i="0" dirty="0">
                <a:effectLst/>
                <a:latin typeface="Söhne"/>
              </a:rPr>
              <a:t>https://www.youtube.com/watch?v=6tNS--WetLI&amp;t=255s</a:t>
            </a:r>
            <a:endParaRPr lang="id-ID" sz="4000" dirty="0"/>
          </a:p>
        </p:txBody>
      </p:sp>
      <p:sp>
        <p:nvSpPr>
          <p:cNvPr id="18" name="TextBox 34">
            <a:extLst>
              <a:ext uri="{FF2B5EF4-FFF2-40B4-BE49-F238E27FC236}">
                <a16:creationId xmlns:a16="http://schemas.microsoft.com/office/drawing/2014/main" id="{DAB29E5A-7BC6-D3FC-A064-7F3E5CD7B2D8}"/>
              </a:ext>
            </a:extLst>
          </p:cNvPr>
          <p:cNvSpPr txBox="1"/>
          <p:nvPr/>
        </p:nvSpPr>
        <p:spPr>
          <a:xfrm>
            <a:off x="5103219" y="2044556"/>
            <a:ext cx="8240907" cy="1154162"/>
          </a:xfrm>
          <a:prstGeom prst="rect">
            <a:avLst/>
          </a:prstGeom>
        </p:spPr>
        <p:txBody>
          <a:bodyPr lIns="0" tIns="0" rIns="0" bIns="0" rtlCol="0" anchor="t">
            <a:spAutoFit/>
          </a:bodyPr>
          <a:lstStyle/>
          <a:p>
            <a:pPr algn="ctr">
              <a:lnSpc>
                <a:spcPts val="8999"/>
              </a:lnSpc>
            </a:pPr>
            <a:r>
              <a:rPr lang="id-ID" sz="8999" dirty="0">
                <a:solidFill>
                  <a:srgbClr val="000000"/>
                </a:solidFill>
                <a:latin typeface="Retropix"/>
              </a:rPr>
              <a:t>REFERENSI</a:t>
            </a:r>
            <a:endParaRPr lang="en-US" sz="8999" dirty="0">
              <a:solidFill>
                <a:srgbClr val="000000"/>
              </a:solidFill>
              <a:latin typeface="Retropix"/>
            </a:endParaRPr>
          </a:p>
        </p:txBody>
      </p:sp>
    </p:spTree>
    <p:extLst>
      <p:ext uri="{BB962C8B-B14F-4D97-AF65-F5344CB8AC3E}">
        <p14:creationId xmlns:p14="http://schemas.microsoft.com/office/powerpoint/2010/main" val="306652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6736" y="-5817236"/>
            <a:ext cx="21921472" cy="21921472"/>
          </a:xfrm>
          <a:custGeom>
            <a:avLst/>
            <a:gdLst/>
            <a:ahLst/>
            <a:cxnLst/>
            <a:rect l="l" t="t" r="r" b="b"/>
            <a:pathLst>
              <a:path w="21921472" h="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051798" y="6727729"/>
            <a:ext cx="7151220" cy="2327397"/>
          </a:xfrm>
          <a:custGeom>
            <a:avLst/>
            <a:gdLst/>
            <a:ahLst/>
            <a:cxnLst/>
            <a:rect l="l" t="t" r="r" b="b"/>
            <a:pathLst>
              <a:path w="7151220" h="2327397">
                <a:moveTo>
                  <a:pt x="0" y="0"/>
                </a:moveTo>
                <a:lnTo>
                  <a:pt x="7151219" y="0"/>
                </a:lnTo>
                <a:lnTo>
                  <a:pt x="7151219" y="2327397"/>
                </a:lnTo>
                <a:lnTo>
                  <a:pt x="0" y="2327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077168" y="1724416"/>
            <a:ext cx="4364264" cy="8728529"/>
          </a:xfrm>
          <a:custGeom>
            <a:avLst/>
            <a:gdLst/>
            <a:ahLst/>
            <a:cxnLst/>
            <a:rect l="l" t="t" r="r" b="b"/>
            <a:pathLst>
              <a:path w="4364264" h="8728529">
                <a:moveTo>
                  <a:pt x="0" y="0"/>
                </a:moveTo>
                <a:lnTo>
                  <a:pt x="4364264" y="0"/>
                </a:lnTo>
                <a:lnTo>
                  <a:pt x="4364264" y="8728529"/>
                </a:lnTo>
                <a:lnTo>
                  <a:pt x="0" y="8728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333126" y="0"/>
            <a:ext cx="3684917" cy="3684917"/>
          </a:xfrm>
          <a:custGeom>
            <a:avLst/>
            <a:gdLst/>
            <a:ahLst/>
            <a:cxnLst/>
            <a:rect l="l" t="t" r="r" b="b"/>
            <a:pathLst>
              <a:path w="3684917" h="3684917">
                <a:moveTo>
                  <a:pt x="0" y="0"/>
                </a:moveTo>
                <a:lnTo>
                  <a:pt x="3684918" y="0"/>
                </a:lnTo>
                <a:lnTo>
                  <a:pt x="3684918" y="3684917"/>
                </a:lnTo>
                <a:lnTo>
                  <a:pt x="0" y="3684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23812" y="-5528151"/>
            <a:ext cx="4364264" cy="8728529"/>
          </a:xfrm>
          <a:custGeom>
            <a:avLst/>
            <a:gdLst/>
            <a:ahLst/>
            <a:cxnLst/>
            <a:rect l="l" t="t" r="r" b="b"/>
            <a:pathLst>
              <a:path w="4364264" h="8728529">
                <a:moveTo>
                  <a:pt x="0" y="0"/>
                </a:moveTo>
                <a:lnTo>
                  <a:pt x="4364264" y="0"/>
                </a:lnTo>
                <a:lnTo>
                  <a:pt x="4364264" y="8728529"/>
                </a:lnTo>
                <a:lnTo>
                  <a:pt x="0" y="87285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443210" y="2152891"/>
            <a:ext cx="10495805" cy="5247903"/>
          </a:xfrm>
          <a:custGeom>
            <a:avLst/>
            <a:gdLst/>
            <a:ahLst/>
            <a:cxnLst/>
            <a:rect l="l" t="t" r="r" b="b"/>
            <a:pathLst>
              <a:path w="10495805" h="5247903">
                <a:moveTo>
                  <a:pt x="0" y="0"/>
                </a:moveTo>
                <a:lnTo>
                  <a:pt x="10495805" y="0"/>
                </a:lnTo>
                <a:lnTo>
                  <a:pt x="10495805" y="5247902"/>
                </a:lnTo>
                <a:lnTo>
                  <a:pt x="0" y="52479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705944" y="2391347"/>
            <a:ext cx="10495805" cy="5247903"/>
          </a:xfrm>
          <a:custGeom>
            <a:avLst/>
            <a:gdLst/>
            <a:ahLst/>
            <a:cxnLst/>
            <a:rect l="l" t="t" r="r" b="b"/>
            <a:pathLst>
              <a:path w="10495805" h="5247903">
                <a:moveTo>
                  <a:pt x="0" y="0"/>
                </a:moveTo>
                <a:lnTo>
                  <a:pt x="10495805" y="0"/>
                </a:lnTo>
                <a:lnTo>
                  <a:pt x="10495805" y="5247902"/>
                </a:lnTo>
                <a:lnTo>
                  <a:pt x="0" y="52479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958123" y="2643525"/>
            <a:ext cx="10495805" cy="5247903"/>
          </a:xfrm>
          <a:custGeom>
            <a:avLst/>
            <a:gdLst/>
            <a:ahLst/>
            <a:cxnLst/>
            <a:rect l="l" t="t" r="r" b="b"/>
            <a:pathLst>
              <a:path w="10495805" h="5247903">
                <a:moveTo>
                  <a:pt x="0" y="0"/>
                </a:moveTo>
                <a:lnTo>
                  <a:pt x="10495805" y="0"/>
                </a:lnTo>
                <a:lnTo>
                  <a:pt x="10495805" y="5247903"/>
                </a:lnTo>
                <a:lnTo>
                  <a:pt x="0" y="52479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4227848" y="2909472"/>
            <a:ext cx="581810" cy="581810"/>
          </a:xfrm>
          <a:custGeom>
            <a:avLst/>
            <a:gdLst/>
            <a:ahLst/>
            <a:cxnLst/>
            <a:rect l="l" t="t" r="r" b="b"/>
            <a:pathLst>
              <a:path w="581810" h="581810">
                <a:moveTo>
                  <a:pt x="0" y="0"/>
                </a:moveTo>
                <a:lnTo>
                  <a:pt x="581810" y="0"/>
                </a:lnTo>
                <a:lnTo>
                  <a:pt x="581810" y="581811"/>
                </a:lnTo>
                <a:lnTo>
                  <a:pt x="0" y="58181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2848391" y="7478728"/>
            <a:ext cx="484735" cy="825401"/>
          </a:xfrm>
          <a:custGeom>
            <a:avLst/>
            <a:gdLst/>
            <a:ahLst/>
            <a:cxnLst/>
            <a:rect l="l" t="t" r="r" b="b"/>
            <a:pathLst>
              <a:path w="484735" h="825401">
                <a:moveTo>
                  <a:pt x="0" y="0"/>
                </a:moveTo>
                <a:lnTo>
                  <a:pt x="484735" y="0"/>
                </a:lnTo>
                <a:lnTo>
                  <a:pt x="484735" y="825400"/>
                </a:lnTo>
                <a:lnTo>
                  <a:pt x="0" y="8254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3569053" y="2909472"/>
            <a:ext cx="613646" cy="613646"/>
          </a:xfrm>
          <a:custGeom>
            <a:avLst/>
            <a:gdLst/>
            <a:ahLst/>
            <a:cxnLst/>
            <a:rect l="l" t="t" r="r" b="b"/>
            <a:pathLst>
              <a:path w="613646" h="613646">
                <a:moveTo>
                  <a:pt x="0" y="0"/>
                </a:moveTo>
                <a:lnTo>
                  <a:pt x="613646" y="0"/>
                </a:lnTo>
                <a:lnTo>
                  <a:pt x="613646" y="613646"/>
                </a:lnTo>
                <a:lnTo>
                  <a:pt x="0" y="61364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13" name="Group 13"/>
          <p:cNvGrpSpPr/>
          <p:nvPr/>
        </p:nvGrpSpPr>
        <p:grpSpPr>
          <a:xfrm>
            <a:off x="572626" y="1323946"/>
            <a:ext cx="1658982" cy="4147456"/>
            <a:chOff x="0" y="0"/>
            <a:chExt cx="2211976" cy="5529941"/>
          </a:xfrm>
        </p:grpSpPr>
        <p:sp>
          <p:nvSpPr>
            <p:cNvPr id="14" name="Freeform 14"/>
            <p:cNvSpPr/>
            <p:nvPr/>
          </p:nvSpPr>
          <p:spPr>
            <a:xfrm>
              <a:off x="0"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105988"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0"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1105988"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0"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1105988"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0"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1" name="Freeform 21"/>
            <p:cNvSpPr/>
            <p:nvPr/>
          </p:nvSpPr>
          <p:spPr>
            <a:xfrm>
              <a:off x="1105988"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2" name="Freeform 22"/>
            <p:cNvSpPr/>
            <p:nvPr/>
          </p:nvSpPr>
          <p:spPr>
            <a:xfrm>
              <a:off x="0"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3" name="Freeform 23"/>
            <p:cNvSpPr/>
            <p:nvPr/>
          </p:nvSpPr>
          <p:spPr>
            <a:xfrm>
              <a:off x="1105988"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4" name="Freeform 24"/>
            <p:cNvSpPr/>
            <p:nvPr/>
          </p:nvSpPr>
          <p:spPr>
            <a:xfrm>
              <a:off x="1284474" y="4613333"/>
              <a:ext cx="749016" cy="727227"/>
            </a:xfrm>
            <a:custGeom>
              <a:avLst/>
              <a:gdLst/>
              <a:ahLst/>
              <a:cxnLst/>
              <a:rect l="l" t="t" r="r" b="b"/>
              <a:pathLst>
                <a:path w="749016" h="727227">
                  <a:moveTo>
                    <a:pt x="0" y="0"/>
                  </a:moveTo>
                  <a:lnTo>
                    <a:pt x="749016" y="0"/>
                  </a:lnTo>
                  <a:lnTo>
                    <a:pt x="749016" y="727227"/>
                  </a:lnTo>
                  <a:lnTo>
                    <a:pt x="0" y="72722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grpSp>
      <p:sp>
        <p:nvSpPr>
          <p:cNvPr id="25" name="Freeform 25"/>
          <p:cNvSpPr/>
          <p:nvPr/>
        </p:nvSpPr>
        <p:spPr>
          <a:xfrm>
            <a:off x="4045617" y="8444541"/>
            <a:ext cx="3684917" cy="3684917"/>
          </a:xfrm>
          <a:custGeom>
            <a:avLst/>
            <a:gdLst/>
            <a:ahLst/>
            <a:cxnLst/>
            <a:rect l="l" t="t" r="r" b="b"/>
            <a:pathLst>
              <a:path w="3684917" h="3684917">
                <a:moveTo>
                  <a:pt x="0" y="0"/>
                </a:moveTo>
                <a:lnTo>
                  <a:pt x="3684918" y="0"/>
                </a:lnTo>
                <a:lnTo>
                  <a:pt x="3684918" y="3684918"/>
                </a:lnTo>
                <a:lnTo>
                  <a:pt x="0" y="3684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4738318" y="5267476"/>
            <a:ext cx="8935414" cy="897682"/>
          </a:xfrm>
          <a:prstGeom prst="rect">
            <a:avLst/>
          </a:prstGeom>
        </p:spPr>
        <p:txBody>
          <a:bodyPr lIns="0" tIns="0" rIns="0" bIns="0" rtlCol="0" anchor="t">
            <a:spAutoFit/>
          </a:bodyPr>
          <a:lstStyle/>
          <a:p>
            <a:pPr marL="0" lvl="0" indent="0" algn="ctr">
              <a:lnSpc>
                <a:spcPts val="6999"/>
              </a:lnSpc>
            </a:pPr>
            <a:r>
              <a:rPr lang="en-US" sz="6999" u="none" dirty="0">
                <a:solidFill>
                  <a:srgbClr val="000000"/>
                </a:solidFill>
                <a:latin typeface="Retropix"/>
              </a:rPr>
              <a:t>T</a:t>
            </a:r>
            <a:r>
              <a:rPr lang="id-ID" sz="6999" u="none" dirty="0" err="1">
                <a:solidFill>
                  <a:srgbClr val="000000"/>
                </a:solidFill>
                <a:latin typeface="Retropix"/>
              </a:rPr>
              <a:t>erimaksih</a:t>
            </a:r>
            <a:r>
              <a:rPr lang="id-ID" sz="6999" u="none" dirty="0">
                <a:solidFill>
                  <a:srgbClr val="000000"/>
                </a:solidFill>
                <a:latin typeface="Retropix"/>
              </a:rPr>
              <a:t>...</a:t>
            </a:r>
            <a:endParaRPr lang="en-US" sz="6999" u="none" dirty="0">
              <a:solidFill>
                <a:srgbClr val="000000"/>
              </a:solidFill>
              <a:latin typeface="Retropi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grpSp>
        <p:nvGrpSpPr>
          <p:cNvPr id="5" name="Group 5"/>
          <p:cNvGrpSpPr/>
          <p:nvPr/>
        </p:nvGrpSpPr>
        <p:grpSpPr>
          <a:xfrm>
            <a:off x="-836598" y="0"/>
            <a:ext cx="19961197" cy="795781"/>
            <a:chOff x="0" y="0"/>
            <a:chExt cx="26614929" cy="1061041"/>
          </a:xfrm>
        </p:grpSpPr>
        <p:grpSp>
          <p:nvGrpSpPr>
            <p:cNvPr id="6" name="Group 6"/>
            <p:cNvGrpSpPr/>
            <p:nvPr/>
          </p:nvGrpSpPr>
          <p:grpSpPr>
            <a:xfrm>
              <a:off x="0" y="0"/>
              <a:ext cx="26614929" cy="1061041"/>
              <a:chOff x="0" y="0"/>
              <a:chExt cx="5257270" cy="209588"/>
            </a:xfrm>
          </p:grpSpPr>
          <p:sp>
            <p:nvSpPr>
              <p:cNvPr id="7" name="Freeform 7"/>
              <p:cNvSpPr/>
              <p:nvPr/>
            </p:nvSpPr>
            <p:spPr>
              <a:xfrm>
                <a:off x="0" y="0"/>
                <a:ext cx="5257270" cy="209588"/>
              </a:xfrm>
              <a:custGeom>
                <a:avLst/>
                <a:gdLst/>
                <a:ahLst/>
                <a:cxnLst/>
                <a:rect l="l" t="t" r="r" b="b"/>
                <a:pathLst>
                  <a:path w="5257270" h="209588">
                    <a:moveTo>
                      <a:pt x="0" y="0"/>
                    </a:moveTo>
                    <a:lnTo>
                      <a:pt x="5257270" y="0"/>
                    </a:lnTo>
                    <a:lnTo>
                      <a:pt x="5257270" y="209588"/>
                    </a:lnTo>
                    <a:lnTo>
                      <a:pt x="0" y="209588"/>
                    </a:lnTo>
                    <a:close/>
                  </a:path>
                </a:pathLst>
              </a:custGeom>
              <a:solidFill>
                <a:srgbClr val="067A7B"/>
              </a:solidFill>
              <a:ln w="95250" cap="sq">
                <a:solidFill>
                  <a:srgbClr val="067A7B"/>
                </a:solidFill>
                <a:prstDash val="solid"/>
                <a:miter/>
              </a:ln>
            </p:spPr>
          </p:sp>
          <p:sp>
            <p:nvSpPr>
              <p:cNvPr id="8" name="TextBox 8"/>
              <p:cNvSpPr txBox="1"/>
              <p:nvPr/>
            </p:nvSpPr>
            <p:spPr>
              <a:xfrm>
                <a:off x="0" y="-47625"/>
                <a:ext cx="5257270" cy="257213"/>
              </a:xfrm>
              <a:prstGeom prst="rect">
                <a:avLst/>
              </a:prstGeom>
            </p:spPr>
            <p:txBody>
              <a:bodyPr lIns="254000" tIns="254000" rIns="254000" bIns="254000" rtlCol="0" anchor="ctr"/>
              <a:lstStyle/>
              <a:p>
                <a:pPr>
                  <a:lnSpc>
                    <a:spcPts val="3499"/>
                  </a:lnSpc>
                </a:pPr>
                <a:endParaRPr/>
              </a:p>
            </p:txBody>
          </p:sp>
        </p:grpSp>
        <p:sp>
          <p:nvSpPr>
            <p:cNvPr id="9" name="TextBox 9"/>
            <p:cNvSpPr txBox="1"/>
            <p:nvPr/>
          </p:nvSpPr>
          <p:spPr>
            <a:xfrm>
              <a:off x="419729" y="269112"/>
              <a:ext cx="25775470" cy="427468"/>
            </a:xfrm>
            <a:prstGeom prst="rect">
              <a:avLst/>
            </a:prstGeom>
          </p:spPr>
          <p:txBody>
            <a:bodyPr lIns="0" tIns="0" rIns="0" bIns="0" rtlCol="0" anchor="t">
              <a:spAutoFit/>
            </a:bodyPr>
            <a:lstStyle/>
            <a:p>
              <a:pPr algn="ctr">
                <a:lnSpc>
                  <a:spcPts val="2499"/>
                </a:lnSpc>
              </a:pP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 </a:t>
              </a:r>
              <a:r>
                <a:rPr lang="en-US" sz="2499" dirty="0" err="1">
                  <a:solidFill>
                    <a:srgbClr val="FFFFFF"/>
                  </a:solidFill>
                  <a:latin typeface="Retropix"/>
                </a:rPr>
                <a:t>whitebox</a:t>
              </a:r>
              <a:r>
                <a:rPr lang="en-US" sz="2499" dirty="0">
                  <a:solidFill>
                    <a:srgbClr val="FFFFFF"/>
                  </a:solidFill>
                  <a:latin typeface="Retropix"/>
                </a:rPr>
                <a:t> </a:t>
              </a:r>
            </a:p>
          </p:txBody>
        </p:sp>
      </p:grpSp>
      <p:grpSp>
        <p:nvGrpSpPr>
          <p:cNvPr id="11" name="Group 11"/>
          <p:cNvGrpSpPr/>
          <p:nvPr/>
        </p:nvGrpSpPr>
        <p:grpSpPr>
          <a:xfrm>
            <a:off x="0" y="795781"/>
            <a:ext cx="18364200" cy="9498363"/>
            <a:chOff x="0" y="0"/>
            <a:chExt cx="9727899" cy="9727899"/>
          </a:xfrm>
        </p:grpSpPr>
        <p:sp>
          <p:nvSpPr>
            <p:cNvPr id="12" name="Freeform 12"/>
            <p:cNvSpPr/>
            <p:nvPr/>
          </p:nvSpPr>
          <p:spPr>
            <a:xfrm>
              <a:off x="0" y="0"/>
              <a:ext cx="9727899" cy="9727899"/>
            </a:xfrm>
            <a:custGeom>
              <a:avLst/>
              <a:gdLst/>
              <a:ahLst/>
              <a:cxnLst/>
              <a:rect l="l" t="t" r="r" b="b"/>
              <a:pathLst>
                <a:path w="9727899" h="9727899">
                  <a:moveTo>
                    <a:pt x="0" y="0"/>
                  </a:moveTo>
                  <a:lnTo>
                    <a:pt x="9727899" y="0"/>
                  </a:lnTo>
                  <a:lnTo>
                    <a:pt x="9727899" y="9727899"/>
                  </a:lnTo>
                  <a:lnTo>
                    <a:pt x="0" y="9727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868443" y="305414"/>
              <a:ext cx="472752" cy="457280"/>
            </a:xfrm>
            <a:custGeom>
              <a:avLst/>
              <a:gdLst/>
              <a:ahLst/>
              <a:cxnLst/>
              <a:rect l="l" t="t" r="r" b="b"/>
              <a:pathLst>
                <a:path w="472752" h="457280">
                  <a:moveTo>
                    <a:pt x="0" y="0"/>
                  </a:moveTo>
                  <a:lnTo>
                    <a:pt x="472751" y="0"/>
                  </a:lnTo>
                  <a:lnTo>
                    <a:pt x="472751" y="457280"/>
                  </a:lnTo>
                  <a:lnTo>
                    <a:pt x="0" y="457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9" name="Freeform 29"/>
          <p:cNvSpPr/>
          <p:nvPr/>
        </p:nvSpPr>
        <p:spPr>
          <a:xfrm>
            <a:off x="1028700" y="8533974"/>
            <a:ext cx="724326" cy="724326"/>
          </a:xfrm>
          <a:custGeom>
            <a:avLst/>
            <a:gdLst/>
            <a:ahLst/>
            <a:cxnLst/>
            <a:rect l="l" t="t" r="r" b="b"/>
            <a:pathLst>
              <a:path w="724326" h="724326">
                <a:moveTo>
                  <a:pt x="0" y="0"/>
                </a:moveTo>
                <a:lnTo>
                  <a:pt x="724326" y="0"/>
                </a:lnTo>
                <a:lnTo>
                  <a:pt x="724326" y="724326"/>
                </a:lnTo>
                <a:lnTo>
                  <a:pt x="0" y="724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772076" y="8533974"/>
            <a:ext cx="746029" cy="724326"/>
          </a:xfrm>
          <a:custGeom>
            <a:avLst/>
            <a:gdLst/>
            <a:ahLst/>
            <a:cxnLst/>
            <a:rect l="l" t="t" r="r" b="b"/>
            <a:pathLst>
              <a:path w="746029" h="724326">
                <a:moveTo>
                  <a:pt x="0" y="0"/>
                </a:moveTo>
                <a:lnTo>
                  <a:pt x="746028" y="0"/>
                </a:lnTo>
                <a:lnTo>
                  <a:pt x="746028" y="724326"/>
                </a:lnTo>
                <a:lnTo>
                  <a:pt x="0" y="724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Kotak Teks 34">
            <a:extLst>
              <a:ext uri="{FF2B5EF4-FFF2-40B4-BE49-F238E27FC236}">
                <a16:creationId xmlns:a16="http://schemas.microsoft.com/office/drawing/2014/main" id="{3FF95A17-AAC4-6494-702E-71E6C6781865}"/>
              </a:ext>
            </a:extLst>
          </p:cNvPr>
          <p:cNvSpPr txBox="1"/>
          <p:nvPr/>
        </p:nvSpPr>
        <p:spPr>
          <a:xfrm>
            <a:off x="6096000" y="788637"/>
            <a:ext cx="6687740" cy="923330"/>
          </a:xfrm>
          <a:prstGeom prst="rect">
            <a:avLst/>
          </a:prstGeom>
          <a:noFill/>
        </p:spPr>
        <p:txBody>
          <a:bodyPr wrap="square">
            <a:spAutoFit/>
          </a:bodyPr>
          <a:lstStyle/>
          <a:p>
            <a:pPr algn="l"/>
            <a:r>
              <a:rPr lang="id-ID" sz="5400" b="1" i="0" dirty="0">
                <a:solidFill>
                  <a:schemeClr val="bg1"/>
                </a:solidFill>
                <a:effectLst/>
                <a:latin typeface="Söhne"/>
              </a:rPr>
              <a:t>WHITEBOX TESTING</a:t>
            </a:r>
          </a:p>
        </p:txBody>
      </p:sp>
      <p:sp>
        <p:nvSpPr>
          <p:cNvPr id="37" name="Kotak Teks 36">
            <a:extLst>
              <a:ext uri="{FF2B5EF4-FFF2-40B4-BE49-F238E27FC236}">
                <a16:creationId xmlns:a16="http://schemas.microsoft.com/office/drawing/2014/main" id="{01876839-3590-B252-DB85-89A6A5C70FE7}"/>
              </a:ext>
            </a:extLst>
          </p:cNvPr>
          <p:cNvSpPr txBox="1"/>
          <p:nvPr/>
        </p:nvSpPr>
        <p:spPr>
          <a:xfrm>
            <a:off x="838200" y="2867304"/>
            <a:ext cx="15979730" cy="5262979"/>
          </a:xfrm>
          <a:prstGeom prst="rect">
            <a:avLst/>
          </a:prstGeom>
          <a:noFill/>
        </p:spPr>
        <p:txBody>
          <a:bodyPr wrap="square">
            <a:spAutoFit/>
          </a:bodyPr>
          <a:lstStyle/>
          <a:p>
            <a:pPr algn="just"/>
            <a:r>
              <a:rPr lang="id-ID" sz="2800" b="0" i="1" dirty="0">
                <a:solidFill>
                  <a:srgbClr val="555555"/>
                </a:solidFill>
                <a:effectLst/>
                <a:latin typeface="Söhne"/>
              </a:rPr>
              <a:t>	</a:t>
            </a:r>
            <a:r>
              <a:rPr lang="id-ID" sz="2800" b="0" i="1" dirty="0" err="1">
                <a:solidFill>
                  <a:srgbClr val="555555"/>
                </a:solidFill>
                <a:effectLst/>
                <a:latin typeface="Söhne"/>
              </a:rPr>
              <a:t>White</a:t>
            </a:r>
            <a:r>
              <a:rPr lang="id-ID" sz="2800" b="0" i="1" dirty="0">
                <a:solidFill>
                  <a:srgbClr val="555555"/>
                </a:solidFill>
                <a:effectLst/>
                <a:latin typeface="Söhne"/>
              </a:rPr>
              <a:t> </a:t>
            </a:r>
            <a:r>
              <a:rPr lang="id-ID" sz="2800" b="0" i="1" dirty="0" err="1">
                <a:solidFill>
                  <a:srgbClr val="555555"/>
                </a:solidFill>
                <a:effectLst/>
                <a:latin typeface="Söhne"/>
              </a:rPr>
              <a:t>box</a:t>
            </a:r>
            <a:r>
              <a:rPr lang="id-ID" sz="2800" b="0" i="1" dirty="0">
                <a:solidFill>
                  <a:srgbClr val="555555"/>
                </a:solidFill>
                <a:effectLst/>
                <a:latin typeface="Söhne"/>
              </a:rPr>
              <a:t> testing </a:t>
            </a:r>
            <a:r>
              <a:rPr lang="id-ID" sz="2800" b="0" i="0" dirty="0">
                <a:solidFill>
                  <a:srgbClr val="555555"/>
                </a:solidFill>
                <a:effectLst/>
                <a:latin typeface="Söhne"/>
              </a:rPr>
              <a:t>atau yang dapat diartikan menjadi “pengujian kotak putih” adalah pengujian yang dilakukan untuk menguji perangkat lunak dengan cara </a:t>
            </a:r>
            <a:r>
              <a:rPr lang="id-ID" sz="2800" b="0" i="0" dirty="0" err="1">
                <a:solidFill>
                  <a:srgbClr val="555555"/>
                </a:solidFill>
                <a:effectLst/>
                <a:latin typeface="Söhne"/>
              </a:rPr>
              <a:t>menganalisa</a:t>
            </a:r>
            <a:r>
              <a:rPr lang="id-ID" sz="2800" b="0" i="0" dirty="0">
                <a:solidFill>
                  <a:srgbClr val="555555"/>
                </a:solidFill>
                <a:effectLst/>
                <a:latin typeface="Söhne"/>
              </a:rPr>
              <a:t> dan meneliti struktur </a:t>
            </a:r>
            <a:r>
              <a:rPr lang="id-ID" sz="2800" b="0" i="1" dirty="0">
                <a:solidFill>
                  <a:srgbClr val="555555"/>
                </a:solidFill>
                <a:effectLst/>
                <a:latin typeface="Söhne"/>
              </a:rPr>
              <a:t>internal</a:t>
            </a:r>
            <a:r>
              <a:rPr lang="id-ID" sz="2800" b="0" i="0" dirty="0">
                <a:solidFill>
                  <a:srgbClr val="555555"/>
                </a:solidFill>
                <a:effectLst/>
                <a:latin typeface="Söhne"/>
              </a:rPr>
              <a:t> dan kode dari perangkat lunak. Lain halnya dengan </a:t>
            </a:r>
            <a:r>
              <a:rPr lang="id-ID" sz="2800" b="0" i="1" dirty="0" err="1">
                <a:solidFill>
                  <a:srgbClr val="555555"/>
                </a:solidFill>
                <a:effectLst/>
                <a:latin typeface="Söhne"/>
              </a:rPr>
              <a:t>black</a:t>
            </a:r>
            <a:r>
              <a:rPr lang="id-ID" sz="2800" b="0" i="1" dirty="0">
                <a:solidFill>
                  <a:srgbClr val="555555"/>
                </a:solidFill>
                <a:effectLst/>
                <a:latin typeface="Söhne"/>
              </a:rPr>
              <a:t> </a:t>
            </a:r>
            <a:r>
              <a:rPr lang="id-ID" sz="2800" b="0" i="1" dirty="0" err="1">
                <a:solidFill>
                  <a:srgbClr val="555555"/>
                </a:solidFill>
                <a:effectLst/>
                <a:latin typeface="Söhne"/>
              </a:rPr>
              <a:t>box</a:t>
            </a:r>
            <a:r>
              <a:rPr lang="id-ID" sz="2800" b="0" i="1" dirty="0">
                <a:solidFill>
                  <a:srgbClr val="555555"/>
                </a:solidFill>
                <a:effectLst/>
                <a:latin typeface="Söhne"/>
              </a:rPr>
              <a:t> testing </a:t>
            </a:r>
            <a:r>
              <a:rPr lang="id-ID" sz="2800" b="0" i="0" dirty="0">
                <a:solidFill>
                  <a:srgbClr val="555555"/>
                </a:solidFill>
                <a:effectLst/>
                <a:latin typeface="Söhne"/>
              </a:rPr>
              <a:t>yang hanya melihat hasil </a:t>
            </a:r>
            <a:r>
              <a:rPr lang="id-ID" sz="2800" b="0" i="1" dirty="0" err="1">
                <a:solidFill>
                  <a:srgbClr val="555555"/>
                </a:solidFill>
                <a:effectLst/>
                <a:latin typeface="Söhne"/>
              </a:rPr>
              <a:t>input</a:t>
            </a:r>
            <a:r>
              <a:rPr lang="id-ID" sz="2800" b="0" i="0" dirty="0">
                <a:solidFill>
                  <a:srgbClr val="555555"/>
                </a:solidFill>
                <a:effectLst/>
                <a:latin typeface="Söhne"/>
              </a:rPr>
              <a:t> dan </a:t>
            </a:r>
            <a:r>
              <a:rPr lang="id-ID" sz="2800" i="1" dirty="0" err="1">
                <a:solidFill>
                  <a:srgbClr val="555555"/>
                </a:solidFill>
                <a:effectLst/>
                <a:latin typeface="Söhne"/>
              </a:rPr>
              <a:t>output</a:t>
            </a:r>
            <a:r>
              <a:rPr lang="id-ID" sz="2800" b="0" i="0" dirty="0">
                <a:solidFill>
                  <a:srgbClr val="555555"/>
                </a:solidFill>
                <a:effectLst/>
                <a:latin typeface="Söhne"/>
              </a:rPr>
              <a:t> dari perangkat lunak, pengujian </a:t>
            </a:r>
            <a:r>
              <a:rPr lang="id-ID" sz="2800" b="0" i="1" dirty="0" err="1">
                <a:solidFill>
                  <a:srgbClr val="555555"/>
                </a:solidFill>
                <a:effectLst/>
                <a:latin typeface="Söhne"/>
              </a:rPr>
              <a:t>white</a:t>
            </a:r>
            <a:r>
              <a:rPr lang="id-ID" sz="2800" b="0" i="1" dirty="0">
                <a:solidFill>
                  <a:srgbClr val="555555"/>
                </a:solidFill>
                <a:effectLst/>
                <a:latin typeface="Söhne"/>
              </a:rPr>
              <a:t> </a:t>
            </a:r>
            <a:r>
              <a:rPr lang="id-ID" sz="2800" b="0" i="1" dirty="0" err="1">
                <a:solidFill>
                  <a:srgbClr val="555555"/>
                </a:solidFill>
                <a:effectLst/>
                <a:latin typeface="Söhne"/>
              </a:rPr>
              <a:t>box</a:t>
            </a:r>
            <a:r>
              <a:rPr lang="id-ID" sz="2800" b="0" i="1" dirty="0">
                <a:solidFill>
                  <a:srgbClr val="555555"/>
                </a:solidFill>
                <a:effectLst/>
                <a:latin typeface="Söhne"/>
              </a:rPr>
              <a:t> testing</a:t>
            </a:r>
            <a:r>
              <a:rPr lang="id-ID" sz="2800" b="0" i="0" dirty="0">
                <a:solidFill>
                  <a:srgbClr val="555555"/>
                </a:solidFill>
                <a:effectLst/>
                <a:latin typeface="Söhne"/>
              </a:rPr>
              <a:t> berfokus pada aliran </a:t>
            </a:r>
            <a:r>
              <a:rPr lang="id-ID" sz="2800" b="0" i="1" dirty="0" err="1">
                <a:solidFill>
                  <a:srgbClr val="555555"/>
                </a:solidFill>
                <a:effectLst/>
                <a:latin typeface="Söhne"/>
              </a:rPr>
              <a:t>input</a:t>
            </a:r>
            <a:r>
              <a:rPr lang="id-ID" sz="2800" b="0" i="0" dirty="0">
                <a:solidFill>
                  <a:srgbClr val="555555"/>
                </a:solidFill>
                <a:effectLst/>
                <a:latin typeface="Söhne"/>
              </a:rPr>
              <a:t> dan </a:t>
            </a:r>
            <a:r>
              <a:rPr lang="id-ID" sz="2800" b="0" i="1" dirty="0" err="1">
                <a:solidFill>
                  <a:srgbClr val="555555"/>
                </a:solidFill>
                <a:effectLst/>
                <a:latin typeface="Söhne"/>
              </a:rPr>
              <a:t>output</a:t>
            </a:r>
            <a:r>
              <a:rPr lang="id-ID" sz="2800" b="0" i="0" dirty="0">
                <a:solidFill>
                  <a:srgbClr val="555555"/>
                </a:solidFill>
                <a:effectLst/>
                <a:latin typeface="Söhne"/>
              </a:rPr>
              <a:t> dari perangkat lunak. </a:t>
            </a:r>
          </a:p>
          <a:p>
            <a:pPr algn="just"/>
            <a:r>
              <a:rPr lang="id-ID" sz="2800" b="0" i="0" dirty="0">
                <a:solidFill>
                  <a:srgbClr val="3F434E"/>
                </a:solidFill>
                <a:effectLst/>
                <a:latin typeface="Söhne"/>
              </a:rPr>
              <a:t>	</a:t>
            </a:r>
          </a:p>
          <a:p>
            <a:pPr algn="just"/>
            <a:r>
              <a:rPr lang="id-ID" sz="2800" dirty="0">
                <a:solidFill>
                  <a:srgbClr val="3F434E"/>
                </a:solidFill>
                <a:latin typeface="Söhne"/>
              </a:rPr>
              <a:t>	</a:t>
            </a:r>
            <a:r>
              <a:rPr lang="id-ID" sz="2800" b="0" i="0" dirty="0">
                <a:solidFill>
                  <a:srgbClr val="3F434E"/>
                </a:solidFill>
                <a:effectLst/>
                <a:latin typeface="Söhne"/>
              </a:rPr>
              <a:t>Tujuan dari pengujian </a:t>
            </a:r>
            <a:r>
              <a:rPr lang="id-ID" sz="2800" b="0" i="0" dirty="0" err="1">
                <a:solidFill>
                  <a:srgbClr val="3F434E"/>
                </a:solidFill>
                <a:effectLst/>
                <a:latin typeface="Söhne"/>
              </a:rPr>
              <a:t>white</a:t>
            </a:r>
            <a:r>
              <a:rPr lang="id-ID" sz="2800" b="0" i="0" dirty="0">
                <a:solidFill>
                  <a:srgbClr val="3F434E"/>
                </a:solidFill>
                <a:effectLst/>
                <a:latin typeface="Söhne"/>
              </a:rPr>
              <a:t> </a:t>
            </a:r>
            <a:r>
              <a:rPr lang="id-ID" sz="2800" b="0" i="0" dirty="0" err="1">
                <a:solidFill>
                  <a:srgbClr val="3F434E"/>
                </a:solidFill>
                <a:effectLst/>
                <a:latin typeface="Söhne"/>
              </a:rPr>
              <a:t>box</a:t>
            </a:r>
            <a:r>
              <a:rPr lang="id-ID" sz="2800" b="0" i="0" dirty="0">
                <a:solidFill>
                  <a:srgbClr val="3F434E"/>
                </a:solidFill>
                <a:effectLst/>
                <a:latin typeface="Söhne"/>
              </a:rPr>
              <a:t> testing adalah untuk memastikan bahwa perangkat lunak bekerja dengan benar, mengikuti spesifikasi desain, dan bekerja sebagaimana mestinya. </a:t>
            </a:r>
          </a:p>
          <a:p>
            <a:pPr algn="just"/>
            <a:r>
              <a:rPr lang="id-ID" sz="2800" b="0" i="0" dirty="0">
                <a:solidFill>
                  <a:srgbClr val="3F434E"/>
                </a:solidFill>
                <a:effectLst/>
                <a:latin typeface="Söhne"/>
              </a:rPr>
              <a:t>Pengujian kotak putih biasanya dilakukan bersamaan dengan teknik pengujian lainnya, seperti pengujian kotak hitam dan pengujian kotak abu-abu, untuk memberikan analisis yang lebih komprehensif tentang fungsionalitas dan perilaku perangkat lunak. </a:t>
            </a:r>
            <a:r>
              <a:rPr lang="id-ID" sz="2800" b="0" i="0" dirty="0" err="1">
                <a:solidFill>
                  <a:srgbClr val="3F434E"/>
                </a:solidFill>
                <a:effectLst/>
                <a:latin typeface="Söhne"/>
              </a:rPr>
              <a:t>White</a:t>
            </a:r>
            <a:r>
              <a:rPr lang="id-ID" sz="2800" b="0" i="0" dirty="0">
                <a:solidFill>
                  <a:srgbClr val="3F434E"/>
                </a:solidFill>
                <a:effectLst/>
                <a:latin typeface="Söhne"/>
              </a:rPr>
              <a:t> </a:t>
            </a:r>
            <a:r>
              <a:rPr lang="id-ID" sz="2800" b="0" i="0" dirty="0" err="1">
                <a:solidFill>
                  <a:srgbClr val="3F434E"/>
                </a:solidFill>
                <a:effectLst/>
                <a:latin typeface="Söhne"/>
              </a:rPr>
              <a:t>box</a:t>
            </a:r>
            <a:r>
              <a:rPr lang="id-ID" sz="2800" b="0" i="0" dirty="0">
                <a:solidFill>
                  <a:srgbClr val="3F434E"/>
                </a:solidFill>
                <a:effectLst/>
                <a:latin typeface="Söhne"/>
              </a:rPr>
              <a:t> testing dapat dilakukan pada unit, integrasi, dan tingkat sistem pengujian perangkat lunak.</a:t>
            </a:r>
          </a:p>
          <a:p>
            <a:pPr algn="just"/>
            <a:endParaRPr lang="id-ID" sz="2800" dirty="0">
              <a:latin typeface="Söh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2" name="Group 2"/>
          <p:cNvGrpSpPr/>
          <p:nvPr/>
        </p:nvGrpSpPr>
        <p:grpSpPr>
          <a:xfrm>
            <a:off x="8705766" y="136731"/>
            <a:ext cx="9220200" cy="8793737"/>
            <a:chOff x="0" y="0"/>
            <a:chExt cx="9149510" cy="9149510"/>
          </a:xfrm>
        </p:grpSpPr>
        <p:sp>
          <p:nvSpPr>
            <p:cNvPr id="3" name="Freeform 3"/>
            <p:cNvSpPr/>
            <p:nvPr/>
          </p:nvSpPr>
          <p:spPr>
            <a:xfrm>
              <a:off x="0" y="0"/>
              <a:ext cx="9149510" cy="9149510"/>
            </a:xfrm>
            <a:custGeom>
              <a:avLst/>
              <a:gdLst/>
              <a:ahLst/>
              <a:cxnLst/>
              <a:rect l="l" t="t" r="r" b="b"/>
              <a:pathLst>
                <a:path w="9149510" h="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341154" y="287255"/>
              <a:ext cx="444643" cy="430091"/>
            </a:xfrm>
            <a:custGeom>
              <a:avLst/>
              <a:gdLst/>
              <a:ahLst/>
              <a:cxnLst/>
              <a:rect l="l" t="t" r="r" b="b"/>
              <a:pathLst>
                <a:path w="444643" h="430091">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TextBox 14"/>
          <p:cNvSpPr txBox="1"/>
          <p:nvPr/>
        </p:nvSpPr>
        <p:spPr>
          <a:xfrm>
            <a:off x="573618" y="2041373"/>
            <a:ext cx="6326630" cy="2215991"/>
          </a:xfrm>
          <a:prstGeom prst="rect">
            <a:avLst/>
          </a:prstGeom>
        </p:spPr>
        <p:txBody>
          <a:bodyPr lIns="0" tIns="0" rIns="0" bIns="0" rtlCol="0" anchor="t">
            <a:spAutoFit/>
          </a:bodyPr>
          <a:lstStyle/>
          <a:p>
            <a:pPr algn="l"/>
            <a:r>
              <a:rPr lang="id-ID" sz="7200" b="1" i="0" dirty="0">
                <a:solidFill>
                  <a:schemeClr val="bg1"/>
                </a:solidFill>
                <a:effectLst/>
                <a:latin typeface="Söhne"/>
              </a:rPr>
              <a:t>Kelebihan dan Kekurangan</a:t>
            </a:r>
          </a:p>
        </p:txBody>
      </p:sp>
      <p:grpSp>
        <p:nvGrpSpPr>
          <p:cNvPr id="15" name="Group 15"/>
          <p:cNvGrpSpPr/>
          <p:nvPr/>
        </p:nvGrpSpPr>
        <p:grpSpPr>
          <a:xfrm>
            <a:off x="0" y="9052698"/>
            <a:ext cx="18288000" cy="1234302"/>
            <a:chOff x="0" y="0"/>
            <a:chExt cx="4816593" cy="325084"/>
          </a:xfrm>
        </p:grpSpPr>
        <p:sp>
          <p:nvSpPr>
            <p:cNvPr id="16" name="Freeform 16"/>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7" name="TextBox 17"/>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18" name="Group 18"/>
          <p:cNvGrpSpPr/>
          <p:nvPr/>
        </p:nvGrpSpPr>
        <p:grpSpPr>
          <a:xfrm>
            <a:off x="237414" y="9267586"/>
            <a:ext cx="804526" cy="804526"/>
            <a:chOff x="0" y="0"/>
            <a:chExt cx="1072702" cy="1072702"/>
          </a:xfrm>
        </p:grpSpPr>
        <p:sp>
          <p:nvSpPr>
            <p:cNvPr id="19" name="Freeform 19"/>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1" name="Freeform 21"/>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5" name="Freeform 25"/>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6" name="Group 26"/>
          <p:cNvGrpSpPr/>
          <p:nvPr/>
        </p:nvGrpSpPr>
        <p:grpSpPr>
          <a:xfrm>
            <a:off x="15109868" y="9297158"/>
            <a:ext cx="2801811" cy="712035"/>
            <a:chOff x="0" y="0"/>
            <a:chExt cx="737925" cy="187532"/>
          </a:xfrm>
        </p:grpSpPr>
        <p:sp>
          <p:nvSpPr>
            <p:cNvPr id="27" name="Freeform 27"/>
            <p:cNvSpPr/>
            <p:nvPr/>
          </p:nvSpPr>
          <p:spPr>
            <a:xfrm>
              <a:off x="0" y="0"/>
              <a:ext cx="737925" cy="18753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id="28" name="TextBox 28"/>
            <p:cNvSpPr txBox="1"/>
            <p:nvPr/>
          </p:nvSpPr>
          <p:spPr>
            <a:xfrm>
              <a:off x="0" y="-66675"/>
              <a:ext cx="737925" cy="254207"/>
            </a:xfrm>
            <a:prstGeom prst="rect">
              <a:avLst/>
            </a:prstGeom>
          </p:spPr>
          <p:txBody>
            <a:bodyPr lIns="50800" tIns="50800" rIns="50800" bIns="50800" rtlCol="0" anchor="ctr"/>
            <a:lstStyle/>
            <a:p>
              <a:pPr marL="0" lvl="0" indent="0" algn="ctr">
                <a:lnSpc>
                  <a:spcPts val="2240"/>
                </a:lnSpc>
                <a:spcBef>
                  <a:spcPct val="0"/>
                </a:spcBef>
              </a:pPr>
              <a:r>
                <a:rPr lang="en-US" sz="1600" u="sng" dirty="0">
                  <a:solidFill>
                    <a:srgbClr val="000000"/>
                  </a:solidFill>
                  <a:latin typeface="Retropix Bold"/>
                </a:rPr>
                <a:t>Back to</a:t>
              </a:r>
            </a:p>
          </p:txBody>
        </p:sp>
      </p:grpSp>
      <p:sp>
        <p:nvSpPr>
          <p:cNvPr id="29" name="Freeform 29"/>
          <p:cNvSpPr/>
          <p:nvPr/>
        </p:nvSpPr>
        <p:spPr>
          <a:xfrm>
            <a:off x="6384827" y="3149369"/>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3" name="Kotak Teks 32">
            <a:extLst>
              <a:ext uri="{FF2B5EF4-FFF2-40B4-BE49-F238E27FC236}">
                <a16:creationId xmlns:a16="http://schemas.microsoft.com/office/drawing/2014/main" id="{A042988E-FA7F-D9DB-927D-7516CDFD9B88}"/>
              </a:ext>
            </a:extLst>
          </p:cNvPr>
          <p:cNvSpPr txBox="1"/>
          <p:nvPr/>
        </p:nvSpPr>
        <p:spPr>
          <a:xfrm>
            <a:off x="480630" y="4486228"/>
            <a:ext cx="7958604" cy="1569660"/>
          </a:xfrm>
          <a:prstGeom prst="rect">
            <a:avLst/>
          </a:prstGeom>
          <a:noFill/>
        </p:spPr>
        <p:txBody>
          <a:bodyPr wrap="square">
            <a:spAutoFit/>
          </a:bodyPr>
          <a:lstStyle/>
          <a:p>
            <a:r>
              <a:rPr lang="id-ID" sz="2400" b="0" i="0" dirty="0">
                <a:solidFill>
                  <a:schemeClr val="bg1"/>
                </a:solidFill>
                <a:effectLst/>
                <a:latin typeface="Söhne"/>
              </a:rPr>
              <a:t>Ketika </a:t>
            </a:r>
            <a:r>
              <a:rPr lang="id-ID" sz="2400" b="0" i="1" dirty="0" err="1">
                <a:solidFill>
                  <a:schemeClr val="bg1"/>
                </a:solidFill>
                <a:effectLst/>
                <a:latin typeface="Söhne"/>
              </a:rPr>
              <a:t>white</a:t>
            </a:r>
            <a:r>
              <a:rPr lang="id-ID" sz="2400" b="0" i="1" dirty="0">
                <a:solidFill>
                  <a:schemeClr val="bg1"/>
                </a:solidFill>
                <a:effectLst/>
                <a:latin typeface="Söhne"/>
              </a:rPr>
              <a:t> </a:t>
            </a:r>
            <a:r>
              <a:rPr lang="id-ID" sz="2400" b="0" i="1" dirty="0" err="1">
                <a:solidFill>
                  <a:schemeClr val="bg1"/>
                </a:solidFill>
                <a:effectLst/>
                <a:latin typeface="Söhne"/>
              </a:rPr>
              <a:t>box</a:t>
            </a:r>
            <a:r>
              <a:rPr lang="id-ID" sz="2400" b="0" i="1" dirty="0">
                <a:solidFill>
                  <a:schemeClr val="bg1"/>
                </a:solidFill>
                <a:effectLst/>
                <a:latin typeface="Söhne"/>
              </a:rPr>
              <a:t> testing</a:t>
            </a:r>
            <a:r>
              <a:rPr lang="id-ID" sz="2400" b="0" i="0" dirty="0">
                <a:solidFill>
                  <a:schemeClr val="bg1"/>
                </a:solidFill>
                <a:effectLst/>
                <a:latin typeface="Söhne"/>
              </a:rPr>
              <a:t> digunakan untuk menguji perangkat lunak, ada beberapa kelebihan dan kekurangan yang bisa kamu dapatkan. Berikut ini adalah kelebihan dan kekurangannya:</a:t>
            </a:r>
            <a:endParaRPr lang="id-ID" sz="2400" dirty="0">
              <a:solidFill>
                <a:schemeClr val="bg1"/>
              </a:solidFill>
              <a:latin typeface="Söhne"/>
            </a:endParaRPr>
          </a:p>
        </p:txBody>
      </p:sp>
      <p:sp>
        <p:nvSpPr>
          <p:cNvPr id="35" name="Kotak Teks 34">
            <a:extLst>
              <a:ext uri="{FF2B5EF4-FFF2-40B4-BE49-F238E27FC236}">
                <a16:creationId xmlns:a16="http://schemas.microsoft.com/office/drawing/2014/main" id="{ACE54968-755C-50D2-3D86-B7E159A29D53}"/>
              </a:ext>
            </a:extLst>
          </p:cNvPr>
          <p:cNvSpPr txBox="1"/>
          <p:nvPr/>
        </p:nvSpPr>
        <p:spPr>
          <a:xfrm>
            <a:off x="8915400" y="1638301"/>
            <a:ext cx="8534400" cy="6632585"/>
          </a:xfrm>
          <a:prstGeom prst="rect">
            <a:avLst/>
          </a:prstGeom>
          <a:noFill/>
        </p:spPr>
        <p:txBody>
          <a:bodyPr wrap="square">
            <a:spAutoFit/>
          </a:bodyPr>
          <a:lstStyle/>
          <a:p>
            <a:pPr algn="l"/>
            <a:r>
              <a:rPr lang="id-ID" sz="2500" b="1" i="0" dirty="0">
                <a:solidFill>
                  <a:srgbClr val="555555"/>
                </a:solidFill>
                <a:effectLst/>
                <a:latin typeface="Söhne"/>
              </a:rPr>
              <a:t>Kelebihan</a:t>
            </a:r>
          </a:p>
          <a:p>
            <a:pPr marL="342900" indent="-342900" algn="l">
              <a:buFont typeface="Arial" panose="020B0604020202020204" pitchFamily="34" charset="0"/>
              <a:buChar char="•"/>
            </a:pPr>
            <a:r>
              <a:rPr lang="id-ID" sz="2500" b="0" i="0" dirty="0">
                <a:solidFill>
                  <a:srgbClr val="555555"/>
                </a:solidFill>
                <a:effectLst/>
                <a:latin typeface="Söhne"/>
              </a:rPr>
              <a:t>Meningkatkan ketelitian dalam mengimplementasikan perangkat lunak.</a:t>
            </a:r>
          </a:p>
          <a:p>
            <a:pPr marL="342900" indent="-342900" algn="l">
              <a:buFont typeface="Arial" panose="020B0604020202020204" pitchFamily="34" charset="0"/>
              <a:buChar char="•"/>
            </a:pPr>
            <a:r>
              <a:rPr lang="id-ID" sz="2500" b="0" i="0" dirty="0">
                <a:solidFill>
                  <a:srgbClr val="555555"/>
                </a:solidFill>
                <a:effectLst/>
                <a:latin typeface="Söhne"/>
              </a:rPr>
              <a:t>Memudahkan dalam menemukan kesalahan atau </a:t>
            </a:r>
            <a:r>
              <a:rPr lang="id-ID" sz="2500" b="0" i="1" dirty="0" err="1">
                <a:solidFill>
                  <a:srgbClr val="555555"/>
                </a:solidFill>
                <a:effectLst/>
                <a:latin typeface="Söhne"/>
              </a:rPr>
              <a:t>bug</a:t>
            </a:r>
            <a:r>
              <a:rPr lang="id-ID" sz="2500" b="0" i="0" dirty="0">
                <a:solidFill>
                  <a:srgbClr val="555555"/>
                </a:solidFill>
                <a:effectLst/>
                <a:latin typeface="Söhne"/>
              </a:rPr>
              <a:t> dalam perangkat lunak yang sebelumnya tidak terlihat.</a:t>
            </a:r>
          </a:p>
          <a:p>
            <a:pPr marL="342900" indent="-342900" algn="l">
              <a:buFont typeface="Arial" panose="020B0604020202020204" pitchFamily="34" charset="0"/>
              <a:buChar char="•"/>
            </a:pPr>
            <a:r>
              <a:rPr lang="id-ID" sz="2500" b="0" i="0" dirty="0">
                <a:solidFill>
                  <a:srgbClr val="555555"/>
                </a:solidFill>
                <a:effectLst/>
                <a:latin typeface="Söhne"/>
              </a:rPr>
              <a:t>Memudahkan pengujian karena dilakukan secara menyeluruh sehingga memperkecil kemungkinan terjadinya </a:t>
            </a:r>
            <a:r>
              <a:rPr lang="id-ID" sz="2500" b="0" i="0" dirty="0" err="1">
                <a:solidFill>
                  <a:srgbClr val="555555"/>
                </a:solidFill>
                <a:effectLst/>
                <a:latin typeface="Söhne"/>
              </a:rPr>
              <a:t>error</a:t>
            </a:r>
            <a:r>
              <a:rPr lang="id-ID" sz="2500" b="0" i="0" dirty="0">
                <a:solidFill>
                  <a:srgbClr val="555555"/>
                </a:solidFill>
                <a:effectLst/>
                <a:latin typeface="Söhne"/>
              </a:rPr>
              <a:t> pada kode.</a:t>
            </a:r>
          </a:p>
          <a:p>
            <a:pPr marL="342900" indent="-342900" algn="l">
              <a:buFont typeface="Arial" panose="020B0604020202020204" pitchFamily="34" charset="0"/>
              <a:buChar char="•"/>
            </a:pPr>
            <a:r>
              <a:rPr lang="id-ID" sz="2500" b="0" i="0" dirty="0" err="1">
                <a:solidFill>
                  <a:srgbClr val="555555"/>
                </a:solidFill>
                <a:effectLst/>
                <a:latin typeface="Söhne"/>
              </a:rPr>
              <a:t>Meminimalisir</a:t>
            </a:r>
            <a:r>
              <a:rPr lang="id-ID" sz="2500" b="0" i="0" dirty="0">
                <a:solidFill>
                  <a:srgbClr val="555555"/>
                </a:solidFill>
                <a:effectLst/>
                <a:latin typeface="Söhne"/>
              </a:rPr>
              <a:t> </a:t>
            </a:r>
            <a:r>
              <a:rPr lang="id-ID" sz="2500" b="0" i="0" dirty="0" err="1">
                <a:solidFill>
                  <a:srgbClr val="555555"/>
                </a:solidFill>
                <a:effectLst/>
                <a:latin typeface="Söhne"/>
              </a:rPr>
              <a:t>error</a:t>
            </a:r>
            <a:r>
              <a:rPr lang="id-ID" sz="2500" b="0" i="0" dirty="0">
                <a:solidFill>
                  <a:srgbClr val="555555"/>
                </a:solidFill>
                <a:effectLst/>
                <a:latin typeface="Söhne"/>
              </a:rPr>
              <a:t> atau </a:t>
            </a:r>
            <a:r>
              <a:rPr lang="id-ID" sz="2500" b="0" i="0" dirty="0" err="1">
                <a:solidFill>
                  <a:srgbClr val="555555"/>
                </a:solidFill>
                <a:effectLst/>
                <a:latin typeface="Söhne"/>
              </a:rPr>
              <a:t>bug</a:t>
            </a:r>
            <a:r>
              <a:rPr lang="id-ID" sz="2500" b="0" i="0" dirty="0">
                <a:solidFill>
                  <a:srgbClr val="555555"/>
                </a:solidFill>
                <a:effectLst/>
                <a:latin typeface="Söhne"/>
              </a:rPr>
              <a:t> karena pengujian dapat dilakukan sebelum perangkat lunak diluncurkan.</a:t>
            </a:r>
          </a:p>
          <a:p>
            <a:pPr algn="l"/>
            <a:r>
              <a:rPr lang="id-ID" sz="2500" b="1" i="0" dirty="0">
                <a:solidFill>
                  <a:srgbClr val="555555"/>
                </a:solidFill>
                <a:effectLst/>
                <a:latin typeface="Söhne"/>
              </a:rPr>
              <a:t>Kekurangan</a:t>
            </a:r>
          </a:p>
          <a:p>
            <a:pPr marL="342900" indent="-342900" algn="l">
              <a:buFont typeface="Arial" panose="020B0604020202020204" pitchFamily="34" charset="0"/>
              <a:buChar char="•"/>
            </a:pPr>
            <a:r>
              <a:rPr lang="id-ID" sz="2500" b="0" i="0" dirty="0">
                <a:solidFill>
                  <a:srgbClr val="555555"/>
                </a:solidFill>
                <a:effectLst/>
                <a:latin typeface="Söhne"/>
              </a:rPr>
              <a:t>Menyusahkan karena pengujian ini cukup kompleks.</a:t>
            </a:r>
          </a:p>
          <a:p>
            <a:pPr marL="342900" indent="-342900" algn="l">
              <a:buFont typeface="Arial" panose="020B0604020202020204" pitchFamily="34" charset="0"/>
              <a:buChar char="•"/>
            </a:pPr>
            <a:r>
              <a:rPr lang="id-ID" sz="2500" b="0" i="0" dirty="0">
                <a:solidFill>
                  <a:srgbClr val="555555"/>
                </a:solidFill>
                <a:effectLst/>
                <a:latin typeface="Söhne"/>
              </a:rPr>
              <a:t>Memerlukan waktu kembali ketika menambahkan atau mengganti kode, karena kamu perlu menguji keseluruhan kode kembali.</a:t>
            </a:r>
          </a:p>
          <a:p>
            <a:pPr marL="342900" indent="-342900" algn="l">
              <a:buFont typeface="Arial" panose="020B0604020202020204" pitchFamily="34" charset="0"/>
              <a:buChar char="•"/>
            </a:pPr>
            <a:r>
              <a:rPr lang="id-ID" sz="2500" b="0" i="0" dirty="0">
                <a:solidFill>
                  <a:srgbClr val="555555"/>
                </a:solidFill>
                <a:effectLst/>
                <a:latin typeface="Söhne"/>
              </a:rPr>
              <a:t>Memakan sumber daya yang banyak karena </a:t>
            </a:r>
            <a:r>
              <a:rPr lang="id-ID" sz="2500" b="0" i="1" dirty="0" err="1">
                <a:solidFill>
                  <a:srgbClr val="555555"/>
                </a:solidFill>
                <a:effectLst/>
                <a:latin typeface="Söhne"/>
              </a:rPr>
              <a:t>White-box</a:t>
            </a:r>
            <a:r>
              <a:rPr lang="id-ID" sz="2500" b="0" i="1" dirty="0">
                <a:solidFill>
                  <a:srgbClr val="555555"/>
                </a:solidFill>
                <a:effectLst/>
                <a:latin typeface="Söhne"/>
              </a:rPr>
              <a:t> testing</a:t>
            </a:r>
            <a:r>
              <a:rPr lang="id-ID" sz="2500" b="0" i="0" dirty="0">
                <a:solidFill>
                  <a:srgbClr val="555555"/>
                </a:solidFill>
                <a:effectLst/>
                <a:latin typeface="Söhne"/>
              </a:rPr>
              <a:t> termasuk ke dalam pengujian yang cukup mahal.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Freeform 2"/>
          <p:cNvSpPr/>
          <p:nvPr/>
        </p:nvSpPr>
        <p:spPr>
          <a:xfrm>
            <a:off x="900913" y="2799408"/>
            <a:ext cx="5065297" cy="2532649"/>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488481" y="2799409"/>
            <a:ext cx="5065297" cy="2532649"/>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2456685" y="0"/>
            <a:ext cx="23466005" cy="795781"/>
            <a:chOff x="0" y="0"/>
            <a:chExt cx="31288006" cy="1061041"/>
          </a:xfrm>
        </p:grpSpPr>
        <p:grpSp>
          <p:nvGrpSpPr>
            <p:cNvPr id="9" name="Group 9"/>
            <p:cNvGrpSpPr/>
            <p:nvPr/>
          </p:nvGrpSpPr>
          <p:grpSpPr>
            <a:xfrm>
              <a:off x="0" y="0"/>
              <a:ext cx="31288006" cy="1061041"/>
              <a:chOff x="0" y="0"/>
              <a:chExt cx="6180347" cy="209588"/>
            </a:xfrm>
          </p:grpSpPr>
          <p:sp>
            <p:nvSpPr>
              <p:cNvPr id="10" name="Freeform 10"/>
              <p:cNvSpPr/>
              <p:nvPr/>
            </p:nvSpPr>
            <p:spPr>
              <a:xfrm>
                <a:off x="0" y="0"/>
                <a:ext cx="6180347" cy="209588"/>
              </a:xfrm>
              <a:custGeom>
                <a:avLst/>
                <a:gdLst/>
                <a:ahLst/>
                <a:cxnLst/>
                <a:rect l="l" t="t" r="r" b="b"/>
                <a:pathLst>
                  <a:path w="6180347" h="209588">
                    <a:moveTo>
                      <a:pt x="0" y="0"/>
                    </a:moveTo>
                    <a:lnTo>
                      <a:pt x="6180347" y="0"/>
                    </a:lnTo>
                    <a:lnTo>
                      <a:pt x="6180347" y="209588"/>
                    </a:lnTo>
                    <a:lnTo>
                      <a:pt x="0" y="209588"/>
                    </a:lnTo>
                    <a:close/>
                  </a:path>
                </a:pathLst>
              </a:custGeom>
              <a:solidFill>
                <a:srgbClr val="067A7B"/>
              </a:solidFill>
              <a:ln w="95250" cap="sq">
                <a:solidFill>
                  <a:srgbClr val="067A7B"/>
                </a:solidFill>
                <a:prstDash val="solid"/>
                <a:miter/>
              </a:ln>
            </p:spPr>
          </p:sp>
          <p:sp>
            <p:nvSpPr>
              <p:cNvPr id="11" name="TextBox 11"/>
              <p:cNvSpPr txBox="1"/>
              <p:nvPr/>
            </p:nvSpPr>
            <p:spPr>
              <a:xfrm>
                <a:off x="0" y="-47625"/>
                <a:ext cx="6180347" cy="257213"/>
              </a:xfrm>
              <a:prstGeom prst="rect">
                <a:avLst/>
              </a:prstGeom>
            </p:spPr>
            <p:txBody>
              <a:bodyPr lIns="254000" tIns="254000" rIns="254000" bIns="254000" rtlCol="0" anchor="ctr"/>
              <a:lstStyle/>
              <a:p>
                <a:pPr>
                  <a:lnSpc>
                    <a:spcPts val="3499"/>
                  </a:lnSpc>
                </a:pPr>
                <a:endParaRPr/>
              </a:p>
            </p:txBody>
          </p:sp>
        </p:grpSp>
        <p:sp>
          <p:nvSpPr>
            <p:cNvPr id="12" name="TextBox 12"/>
            <p:cNvSpPr txBox="1"/>
            <p:nvPr/>
          </p:nvSpPr>
          <p:spPr>
            <a:xfrm>
              <a:off x="493425" y="269112"/>
              <a:ext cx="30301155" cy="427468"/>
            </a:xfrm>
            <a:prstGeom prst="rect">
              <a:avLst/>
            </a:prstGeom>
          </p:spPr>
          <p:txBody>
            <a:bodyPr lIns="0" tIns="0" rIns="0" bIns="0" rtlCol="0" anchor="t">
              <a:spAutoFit/>
            </a:bodyPr>
            <a:lstStyle/>
            <a:p>
              <a:pPr algn="ctr">
                <a:lnSpc>
                  <a:spcPts val="2499"/>
                </a:lnSpc>
              </a:pPr>
              <a:r>
                <a:rPr lang="en-US" sz="2499" dirty="0">
                  <a:solidFill>
                    <a:srgbClr val="FFFFFF"/>
                  </a:solidFill>
                  <a:latin typeface="Retropix"/>
                </a:rPr>
                <a:t>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endParaRPr lang="en-US" sz="2499" dirty="0">
                <a:solidFill>
                  <a:srgbClr val="FFFFFF"/>
                </a:solidFill>
                <a:latin typeface="Retropix"/>
              </a:endParaRPr>
            </a:p>
          </p:txBody>
        </p:sp>
      </p:grpSp>
      <p:grpSp>
        <p:nvGrpSpPr>
          <p:cNvPr id="19" name="Group 19"/>
          <p:cNvGrpSpPr/>
          <p:nvPr/>
        </p:nvGrpSpPr>
        <p:grpSpPr>
          <a:xfrm>
            <a:off x="-2589002" y="9491219"/>
            <a:ext cx="23466005" cy="795781"/>
            <a:chOff x="0" y="0"/>
            <a:chExt cx="31288006" cy="1061041"/>
          </a:xfrm>
        </p:grpSpPr>
        <p:grpSp>
          <p:nvGrpSpPr>
            <p:cNvPr id="20" name="Group 20"/>
            <p:cNvGrpSpPr/>
            <p:nvPr/>
          </p:nvGrpSpPr>
          <p:grpSpPr>
            <a:xfrm>
              <a:off x="0" y="0"/>
              <a:ext cx="31288006" cy="1061041"/>
              <a:chOff x="0" y="0"/>
              <a:chExt cx="6180347" cy="209588"/>
            </a:xfrm>
          </p:grpSpPr>
          <p:sp>
            <p:nvSpPr>
              <p:cNvPr id="21" name="Freeform 21"/>
              <p:cNvSpPr/>
              <p:nvPr/>
            </p:nvSpPr>
            <p:spPr>
              <a:xfrm>
                <a:off x="0" y="0"/>
                <a:ext cx="6180347" cy="209588"/>
              </a:xfrm>
              <a:custGeom>
                <a:avLst/>
                <a:gdLst/>
                <a:ahLst/>
                <a:cxnLst/>
                <a:rect l="l" t="t" r="r" b="b"/>
                <a:pathLst>
                  <a:path w="6180347" h="209588">
                    <a:moveTo>
                      <a:pt x="0" y="0"/>
                    </a:moveTo>
                    <a:lnTo>
                      <a:pt x="6180347" y="0"/>
                    </a:lnTo>
                    <a:lnTo>
                      <a:pt x="6180347" y="209588"/>
                    </a:lnTo>
                    <a:lnTo>
                      <a:pt x="0" y="209588"/>
                    </a:lnTo>
                    <a:close/>
                  </a:path>
                </a:pathLst>
              </a:custGeom>
              <a:solidFill>
                <a:srgbClr val="067A7B"/>
              </a:solidFill>
              <a:ln w="95250" cap="sq">
                <a:solidFill>
                  <a:srgbClr val="067A7B"/>
                </a:solidFill>
                <a:prstDash val="solid"/>
                <a:miter/>
              </a:ln>
            </p:spPr>
          </p:sp>
          <p:sp>
            <p:nvSpPr>
              <p:cNvPr id="22" name="TextBox 22"/>
              <p:cNvSpPr txBox="1"/>
              <p:nvPr/>
            </p:nvSpPr>
            <p:spPr>
              <a:xfrm>
                <a:off x="0" y="-47625"/>
                <a:ext cx="6180347" cy="257213"/>
              </a:xfrm>
              <a:prstGeom prst="rect">
                <a:avLst/>
              </a:prstGeom>
            </p:spPr>
            <p:txBody>
              <a:bodyPr lIns="254000" tIns="254000" rIns="254000" bIns="254000" rtlCol="0" anchor="ctr"/>
              <a:lstStyle/>
              <a:p>
                <a:pPr>
                  <a:lnSpc>
                    <a:spcPts val="3499"/>
                  </a:lnSpc>
                </a:pPr>
                <a:endParaRPr/>
              </a:p>
            </p:txBody>
          </p:sp>
        </p:grpSp>
        <p:sp>
          <p:nvSpPr>
            <p:cNvPr id="23" name="TextBox 23"/>
            <p:cNvSpPr txBox="1"/>
            <p:nvPr/>
          </p:nvSpPr>
          <p:spPr>
            <a:xfrm>
              <a:off x="493425" y="269112"/>
              <a:ext cx="30301155" cy="427468"/>
            </a:xfrm>
            <a:prstGeom prst="rect">
              <a:avLst/>
            </a:prstGeom>
          </p:spPr>
          <p:txBody>
            <a:bodyPr lIns="0" tIns="0" rIns="0" bIns="0" rtlCol="0" anchor="t">
              <a:spAutoFit/>
            </a:bodyPr>
            <a:lstStyle/>
            <a:p>
              <a:pPr algn="ctr">
                <a:lnSpc>
                  <a:spcPts val="2499"/>
                </a:lnSpc>
              </a:pPr>
              <a:r>
                <a:rPr lang="en-US" sz="2499" dirty="0">
                  <a:solidFill>
                    <a:srgbClr val="FFFFFF"/>
                  </a:solidFill>
                  <a:latin typeface="Retropix"/>
                </a:rPr>
                <a:t>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r>
                <a:rPr lang="en-US" sz="2499" dirty="0">
                  <a:solidFill>
                    <a:srgbClr val="FFFFFF"/>
                  </a:solidFill>
                  <a:latin typeface="Retropix"/>
                </a:rPr>
                <a:t>• Teknik-Teknik </a:t>
              </a:r>
              <a:r>
                <a:rPr lang="en-US" sz="2499" dirty="0" err="1">
                  <a:solidFill>
                    <a:srgbClr val="FFFFFF"/>
                  </a:solidFill>
                  <a:latin typeface="Retropix"/>
                </a:rPr>
                <a:t>Pengujian</a:t>
              </a:r>
              <a:endParaRPr lang="en-US" sz="2499" dirty="0">
                <a:solidFill>
                  <a:srgbClr val="FFFFFF"/>
                </a:solidFill>
                <a:latin typeface="Retropix"/>
              </a:endParaRPr>
            </a:p>
          </p:txBody>
        </p:sp>
      </p:grpSp>
      <p:sp>
        <p:nvSpPr>
          <p:cNvPr id="24" name="Freeform 24"/>
          <p:cNvSpPr/>
          <p:nvPr/>
        </p:nvSpPr>
        <p:spPr>
          <a:xfrm>
            <a:off x="12914212" y="1851282"/>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d-ID" dirty="0"/>
          </a:p>
        </p:txBody>
      </p:sp>
      <p:sp>
        <p:nvSpPr>
          <p:cNvPr id="28" name="Kotak Teks 27">
            <a:extLst>
              <a:ext uri="{FF2B5EF4-FFF2-40B4-BE49-F238E27FC236}">
                <a16:creationId xmlns:a16="http://schemas.microsoft.com/office/drawing/2014/main" id="{4A2BDD0A-5EFD-E5FD-5126-72858CBF2350}"/>
              </a:ext>
            </a:extLst>
          </p:cNvPr>
          <p:cNvSpPr txBox="1"/>
          <p:nvPr/>
        </p:nvSpPr>
        <p:spPr>
          <a:xfrm>
            <a:off x="1081160" y="3294471"/>
            <a:ext cx="4474066" cy="1938992"/>
          </a:xfrm>
          <a:prstGeom prst="rect">
            <a:avLst/>
          </a:prstGeom>
          <a:noFill/>
        </p:spPr>
        <p:txBody>
          <a:bodyPr wrap="square">
            <a:spAutoFit/>
          </a:bodyPr>
          <a:lstStyle/>
          <a:p>
            <a:r>
              <a:rPr lang="id-ID" sz="2400" b="0" i="0" dirty="0">
                <a:solidFill>
                  <a:srgbClr val="555555"/>
                </a:solidFill>
                <a:effectLst/>
                <a:latin typeface="Söhne"/>
              </a:rPr>
              <a:t>Teknik pertama adalah </a:t>
            </a:r>
            <a:r>
              <a:rPr lang="id-ID" sz="2400" b="0" i="1" dirty="0">
                <a:solidFill>
                  <a:srgbClr val="555555"/>
                </a:solidFill>
                <a:effectLst/>
                <a:latin typeface="Söhne"/>
              </a:rPr>
              <a:t>basis </a:t>
            </a:r>
            <a:r>
              <a:rPr lang="id-ID" sz="2400" b="0" i="1" dirty="0" err="1">
                <a:solidFill>
                  <a:srgbClr val="555555"/>
                </a:solidFill>
                <a:effectLst/>
                <a:latin typeface="Söhne"/>
              </a:rPr>
              <a:t>path</a:t>
            </a:r>
            <a:r>
              <a:rPr lang="id-ID" sz="2400" b="0" i="1" dirty="0">
                <a:solidFill>
                  <a:srgbClr val="555555"/>
                </a:solidFill>
                <a:effectLst/>
                <a:latin typeface="Söhne"/>
              </a:rPr>
              <a:t> testing</a:t>
            </a:r>
            <a:r>
              <a:rPr lang="id-ID" sz="2400" b="0" i="0" dirty="0">
                <a:solidFill>
                  <a:srgbClr val="555555"/>
                </a:solidFill>
                <a:effectLst/>
                <a:latin typeface="Söhne"/>
              </a:rPr>
              <a:t>. Teknik bertujuan untuk mengukur kompleksitas kode program dan mendefinisikan alur yang dieksekusi.</a:t>
            </a:r>
          </a:p>
        </p:txBody>
      </p:sp>
      <p:sp>
        <p:nvSpPr>
          <p:cNvPr id="30" name="Kotak Teks 29">
            <a:extLst>
              <a:ext uri="{FF2B5EF4-FFF2-40B4-BE49-F238E27FC236}">
                <a16:creationId xmlns:a16="http://schemas.microsoft.com/office/drawing/2014/main" id="{6068EEEE-68EC-7D3F-5C03-9F6162ED3FDA}"/>
              </a:ext>
            </a:extLst>
          </p:cNvPr>
          <p:cNvSpPr txBox="1"/>
          <p:nvPr/>
        </p:nvSpPr>
        <p:spPr>
          <a:xfrm>
            <a:off x="1081160" y="2832806"/>
            <a:ext cx="2576440" cy="461665"/>
          </a:xfrm>
          <a:prstGeom prst="rect">
            <a:avLst/>
          </a:prstGeom>
          <a:noFill/>
        </p:spPr>
        <p:txBody>
          <a:bodyPr wrap="square">
            <a:spAutoFit/>
          </a:bodyPr>
          <a:lstStyle/>
          <a:p>
            <a:pPr algn="l"/>
            <a:r>
              <a:rPr lang="id-ID" sz="2400" b="0" i="1" dirty="0">
                <a:solidFill>
                  <a:schemeClr val="bg1"/>
                </a:solidFill>
                <a:effectLst/>
                <a:latin typeface="Söhne"/>
              </a:rPr>
              <a:t>Basis </a:t>
            </a:r>
            <a:r>
              <a:rPr lang="id-ID" sz="2400" b="0" i="1" dirty="0" err="1">
                <a:solidFill>
                  <a:schemeClr val="bg1"/>
                </a:solidFill>
                <a:effectLst/>
                <a:latin typeface="Söhne"/>
              </a:rPr>
              <a:t>path</a:t>
            </a:r>
            <a:r>
              <a:rPr lang="id-ID" sz="2400" b="0" i="1" dirty="0">
                <a:solidFill>
                  <a:schemeClr val="bg1"/>
                </a:solidFill>
                <a:effectLst/>
                <a:latin typeface="Söhne"/>
              </a:rPr>
              <a:t> testing</a:t>
            </a:r>
            <a:endParaRPr lang="id-ID" sz="2400" b="0" i="0" dirty="0">
              <a:solidFill>
                <a:schemeClr val="bg1"/>
              </a:solidFill>
              <a:effectLst/>
              <a:latin typeface="Söhne"/>
            </a:endParaRPr>
          </a:p>
        </p:txBody>
      </p:sp>
      <p:sp>
        <p:nvSpPr>
          <p:cNvPr id="32" name="Kotak Teks 31">
            <a:extLst>
              <a:ext uri="{FF2B5EF4-FFF2-40B4-BE49-F238E27FC236}">
                <a16:creationId xmlns:a16="http://schemas.microsoft.com/office/drawing/2014/main" id="{D3C3DE2E-4F6E-25B6-578B-5E6079E65A3A}"/>
              </a:ext>
            </a:extLst>
          </p:cNvPr>
          <p:cNvSpPr txBox="1"/>
          <p:nvPr/>
        </p:nvSpPr>
        <p:spPr>
          <a:xfrm>
            <a:off x="6616575" y="2832806"/>
            <a:ext cx="2697031" cy="461665"/>
          </a:xfrm>
          <a:prstGeom prst="rect">
            <a:avLst/>
          </a:prstGeom>
          <a:noFill/>
        </p:spPr>
        <p:txBody>
          <a:bodyPr wrap="square">
            <a:spAutoFit/>
          </a:bodyPr>
          <a:lstStyle/>
          <a:p>
            <a:pPr algn="l"/>
            <a:r>
              <a:rPr lang="id-ID" sz="2400" b="0" i="1" dirty="0" err="1">
                <a:solidFill>
                  <a:schemeClr val="bg1"/>
                </a:solidFill>
                <a:effectLst/>
                <a:latin typeface="Söhne"/>
              </a:rPr>
              <a:t>Branch</a:t>
            </a:r>
            <a:r>
              <a:rPr lang="id-ID" sz="2400" b="0" i="1" dirty="0">
                <a:solidFill>
                  <a:schemeClr val="bg1"/>
                </a:solidFill>
                <a:effectLst/>
                <a:latin typeface="Söhne"/>
              </a:rPr>
              <a:t> </a:t>
            </a:r>
            <a:r>
              <a:rPr lang="id-ID" sz="2400" b="0" i="1" dirty="0" err="1">
                <a:solidFill>
                  <a:schemeClr val="bg1"/>
                </a:solidFill>
                <a:effectLst/>
                <a:latin typeface="Söhne"/>
              </a:rPr>
              <a:t>coverage</a:t>
            </a:r>
            <a:endParaRPr lang="id-ID" sz="2400" b="0" i="0" dirty="0">
              <a:solidFill>
                <a:schemeClr val="bg1"/>
              </a:solidFill>
              <a:effectLst/>
              <a:latin typeface="Söhne"/>
            </a:endParaRPr>
          </a:p>
        </p:txBody>
      </p:sp>
      <p:sp>
        <p:nvSpPr>
          <p:cNvPr id="34" name="Kotak Teks 33">
            <a:extLst>
              <a:ext uri="{FF2B5EF4-FFF2-40B4-BE49-F238E27FC236}">
                <a16:creationId xmlns:a16="http://schemas.microsoft.com/office/drawing/2014/main" id="{5C2FBB50-38E9-30F4-D8D7-F5EE75BA5AF6}"/>
              </a:ext>
            </a:extLst>
          </p:cNvPr>
          <p:cNvSpPr txBox="1"/>
          <p:nvPr/>
        </p:nvSpPr>
        <p:spPr>
          <a:xfrm>
            <a:off x="6614118" y="3294471"/>
            <a:ext cx="4809107" cy="1569660"/>
          </a:xfrm>
          <a:prstGeom prst="rect">
            <a:avLst/>
          </a:prstGeom>
          <a:noFill/>
        </p:spPr>
        <p:txBody>
          <a:bodyPr wrap="square">
            <a:spAutoFit/>
          </a:bodyPr>
          <a:lstStyle/>
          <a:p>
            <a:r>
              <a:rPr lang="id-ID" sz="2400" b="0" i="0" dirty="0">
                <a:solidFill>
                  <a:srgbClr val="555555"/>
                </a:solidFill>
                <a:effectLst/>
                <a:latin typeface="Söhne"/>
              </a:rPr>
              <a:t>Kemudian ada</a:t>
            </a:r>
            <a:r>
              <a:rPr lang="id-ID" sz="2400" b="0" i="1" dirty="0">
                <a:solidFill>
                  <a:srgbClr val="555555"/>
                </a:solidFill>
                <a:effectLst/>
                <a:latin typeface="Söhne"/>
              </a:rPr>
              <a:t> </a:t>
            </a:r>
            <a:r>
              <a:rPr lang="id-ID" sz="2400" b="0" i="1" dirty="0" err="1">
                <a:solidFill>
                  <a:srgbClr val="555555"/>
                </a:solidFill>
                <a:effectLst/>
                <a:latin typeface="Söhne"/>
              </a:rPr>
              <a:t>branch</a:t>
            </a:r>
            <a:r>
              <a:rPr lang="id-ID" sz="2400" b="0" i="1" dirty="0">
                <a:solidFill>
                  <a:srgbClr val="555555"/>
                </a:solidFill>
                <a:effectLst/>
                <a:latin typeface="Söhne"/>
              </a:rPr>
              <a:t> </a:t>
            </a:r>
            <a:r>
              <a:rPr lang="id-ID" sz="2400" b="0" i="1" dirty="0" err="1">
                <a:solidFill>
                  <a:srgbClr val="555555"/>
                </a:solidFill>
                <a:effectLst/>
                <a:latin typeface="Söhne"/>
              </a:rPr>
              <a:t>coverage</a:t>
            </a:r>
            <a:r>
              <a:rPr lang="id-ID" sz="2400" b="0" i="0" dirty="0">
                <a:solidFill>
                  <a:srgbClr val="555555"/>
                </a:solidFill>
                <a:effectLst/>
                <a:latin typeface="Söhne"/>
              </a:rPr>
              <a:t>. Pengujian ini dirancang agar setiap </a:t>
            </a:r>
            <a:r>
              <a:rPr lang="id-ID" sz="2400" b="0" i="1" dirty="0" err="1">
                <a:solidFill>
                  <a:srgbClr val="555555"/>
                </a:solidFill>
                <a:effectLst/>
                <a:latin typeface="Söhne"/>
              </a:rPr>
              <a:t>branch</a:t>
            </a:r>
            <a:r>
              <a:rPr lang="id-ID" sz="2400" b="0" i="1" dirty="0">
                <a:solidFill>
                  <a:srgbClr val="555555"/>
                </a:solidFill>
                <a:effectLst/>
                <a:latin typeface="Söhne"/>
              </a:rPr>
              <a:t> </a:t>
            </a:r>
            <a:r>
              <a:rPr lang="id-ID" sz="2400" b="0" i="1" dirty="0" err="1">
                <a:solidFill>
                  <a:srgbClr val="555555"/>
                </a:solidFill>
                <a:effectLst/>
                <a:latin typeface="Söhne"/>
              </a:rPr>
              <a:t>code</a:t>
            </a:r>
            <a:r>
              <a:rPr lang="id-ID" sz="2400" b="0" i="0" dirty="0">
                <a:solidFill>
                  <a:srgbClr val="555555"/>
                </a:solidFill>
                <a:effectLst/>
                <a:latin typeface="Söhne"/>
              </a:rPr>
              <a:t> diuji setidaknya satu kali.</a:t>
            </a:r>
            <a:endParaRPr lang="id-ID" sz="2400" dirty="0">
              <a:latin typeface="Söhne"/>
            </a:endParaRPr>
          </a:p>
        </p:txBody>
      </p:sp>
      <p:sp>
        <p:nvSpPr>
          <p:cNvPr id="37" name="Freeform 4">
            <a:extLst>
              <a:ext uri="{FF2B5EF4-FFF2-40B4-BE49-F238E27FC236}">
                <a16:creationId xmlns:a16="http://schemas.microsoft.com/office/drawing/2014/main" id="{619DA00C-109A-EE01-9256-2924B2F91029}"/>
              </a:ext>
            </a:extLst>
          </p:cNvPr>
          <p:cNvSpPr/>
          <p:nvPr/>
        </p:nvSpPr>
        <p:spPr>
          <a:xfrm>
            <a:off x="12141543" y="2799408"/>
            <a:ext cx="5065297" cy="2532649"/>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8" name="Kotak Teks 37">
            <a:extLst>
              <a:ext uri="{FF2B5EF4-FFF2-40B4-BE49-F238E27FC236}">
                <a16:creationId xmlns:a16="http://schemas.microsoft.com/office/drawing/2014/main" id="{49ED3EC6-8701-6E09-67AE-20456B8031FA}"/>
              </a:ext>
            </a:extLst>
          </p:cNvPr>
          <p:cNvSpPr txBox="1"/>
          <p:nvPr/>
        </p:nvSpPr>
        <p:spPr>
          <a:xfrm>
            <a:off x="12269637" y="2832805"/>
            <a:ext cx="2697031" cy="461665"/>
          </a:xfrm>
          <a:prstGeom prst="rect">
            <a:avLst/>
          </a:prstGeom>
          <a:noFill/>
        </p:spPr>
        <p:txBody>
          <a:bodyPr wrap="square">
            <a:spAutoFit/>
          </a:bodyPr>
          <a:lstStyle/>
          <a:p>
            <a:pPr algn="l"/>
            <a:r>
              <a:rPr lang="id-ID" sz="2400" b="0" i="1" dirty="0" err="1">
                <a:solidFill>
                  <a:schemeClr val="bg1"/>
                </a:solidFill>
                <a:effectLst/>
                <a:latin typeface="Söhne"/>
              </a:rPr>
              <a:t>Condition</a:t>
            </a:r>
            <a:r>
              <a:rPr lang="id-ID" sz="2400" b="0" i="1" dirty="0">
                <a:solidFill>
                  <a:schemeClr val="bg1"/>
                </a:solidFill>
                <a:effectLst/>
                <a:latin typeface="Söhne"/>
              </a:rPr>
              <a:t> </a:t>
            </a:r>
            <a:r>
              <a:rPr lang="id-ID" sz="2400" b="0" i="1" dirty="0" err="1">
                <a:solidFill>
                  <a:schemeClr val="bg1"/>
                </a:solidFill>
                <a:effectLst/>
                <a:latin typeface="Söhne"/>
              </a:rPr>
              <a:t>coverage</a:t>
            </a:r>
            <a:endParaRPr lang="id-ID" sz="2400" b="0" i="0" dirty="0">
              <a:solidFill>
                <a:schemeClr val="bg1"/>
              </a:solidFill>
              <a:effectLst/>
              <a:latin typeface="Söhne"/>
            </a:endParaRPr>
          </a:p>
        </p:txBody>
      </p:sp>
      <p:sp>
        <p:nvSpPr>
          <p:cNvPr id="39" name="Kotak Teks 38">
            <a:extLst>
              <a:ext uri="{FF2B5EF4-FFF2-40B4-BE49-F238E27FC236}">
                <a16:creationId xmlns:a16="http://schemas.microsoft.com/office/drawing/2014/main" id="{C848F3A4-429C-4995-AF51-C86C8B8F4EF3}"/>
              </a:ext>
            </a:extLst>
          </p:cNvPr>
          <p:cNvSpPr txBox="1"/>
          <p:nvPr/>
        </p:nvSpPr>
        <p:spPr>
          <a:xfrm>
            <a:off x="12267180" y="3294470"/>
            <a:ext cx="4809107" cy="1569660"/>
          </a:xfrm>
          <a:prstGeom prst="rect">
            <a:avLst/>
          </a:prstGeom>
          <a:noFill/>
        </p:spPr>
        <p:txBody>
          <a:bodyPr wrap="square">
            <a:spAutoFit/>
          </a:bodyPr>
          <a:lstStyle/>
          <a:p>
            <a:r>
              <a:rPr lang="id-ID" sz="2400" b="0" i="0" dirty="0">
                <a:solidFill>
                  <a:srgbClr val="555555"/>
                </a:solidFill>
                <a:effectLst/>
                <a:latin typeface="Söhne"/>
              </a:rPr>
              <a:t>Selanjutnya adalah teknik </a:t>
            </a:r>
            <a:r>
              <a:rPr lang="id-ID" sz="2400" b="0" i="1" dirty="0" err="1">
                <a:solidFill>
                  <a:srgbClr val="555555"/>
                </a:solidFill>
                <a:effectLst/>
                <a:latin typeface="Söhne"/>
              </a:rPr>
              <a:t>condition</a:t>
            </a:r>
            <a:r>
              <a:rPr lang="id-ID" sz="2400" b="0" i="1" dirty="0">
                <a:solidFill>
                  <a:srgbClr val="555555"/>
                </a:solidFill>
                <a:effectLst/>
                <a:latin typeface="Söhne"/>
              </a:rPr>
              <a:t> </a:t>
            </a:r>
            <a:r>
              <a:rPr lang="id-ID" sz="2400" b="0" i="1" dirty="0" err="1">
                <a:solidFill>
                  <a:srgbClr val="555555"/>
                </a:solidFill>
                <a:effectLst/>
                <a:latin typeface="Söhne"/>
              </a:rPr>
              <a:t>coverage</a:t>
            </a:r>
            <a:r>
              <a:rPr lang="id-ID" sz="2400" b="0" i="0" dirty="0">
                <a:solidFill>
                  <a:srgbClr val="555555"/>
                </a:solidFill>
                <a:effectLst/>
                <a:latin typeface="Söhne"/>
              </a:rPr>
              <a:t>, tujuannya untuk menguji seluruh kode agar menghasilkan nilai TRUE atau FALSE. </a:t>
            </a:r>
            <a:endParaRPr lang="id-ID" sz="2400" dirty="0">
              <a:latin typeface="Söhne"/>
            </a:endParaRPr>
          </a:p>
        </p:txBody>
      </p:sp>
      <p:sp>
        <p:nvSpPr>
          <p:cNvPr id="40" name="Freeform 4">
            <a:extLst>
              <a:ext uri="{FF2B5EF4-FFF2-40B4-BE49-F238E27FC236}">
                <a16:creationId xmlns:a16="http://schemas.microsoft.com/office/drawing/2014/main" id="{41D76098-2F4D-5ECA-B8C3-F3230596D774}"/>
              </a:ext>
            </a:extLst>
          </p:cNvPr>
          <p:cNvSpPr/>
          <p:nvPr/>
        </p:nvSpPr>
        <p:spPr>
          <a:xfrm>
            <a:off x="873819" y="6006480"/>
            <a:ext cx="5065297" cy="3030566"/>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Kotak Teks 40">
            <a:extLst>
              <a:ext uri="{FF2B5EF4-FFF2-40B4-BE49-F238E27FC236}">
                <a16:creationId xmlns:a16="http://schemas.microsoft.com/office/drawing/2014/main" id="{8050E94E-5CE8-AEB9-6E45-E265E005441D}"/>
              </a:ext>
            </a:extLst>
          </p:cNvPr>
          <p:cNvSpPr txBox="1"/>
          <p:nvPr/>
        </p:nvSpPr>
        <p:spPr>
          <a:xfrm>
            <a:off x="1020864" y="6082992"/>
            <a:ext cx="2697031" cy="461665"/>
          </a:xfrm>
          <a:prstGeom prst="rect">
            <a:avLst/>
          </a:prstGeom>
          <a:noFill/>
        </p:spPr>
        <p:txBody>
          <a:bodyPr wrap="square">
            <a:spAutoFit/>
          </a:bodyPr>
          <a:lstStyle/>
          <a:p>
            <a:pPr algn="l"/>
            <a:r>
              <a:rPr lang="id-ID" sz="2400" b="0" i="1" dirty="0" err="1">
                <a:solidFill>
                  <a:schemeClr val="bg1"/>
                </a:solidFill>
                <a:effectLst/>
                <a:latin typeface="Söhne"/>
              </a:rPr>
              <a:t>Loop</a:t>
            </a:r>
            <a:r>
              <a:rPr lang="id-ID" sz="2400" b="0" i="1" dirty="0">
                <a:solidFill>
                  <a:schemeClr val="bg1"/>
                </a:solidFill>
                <a:effectLst/>
                <a:latin typeface="Söhne"/>
              </a:rPr>
              <a:t> testing</a:t>
            </a:r>
            <a:endParaRPr lang="id-ID" sz="2400" b="0" i="0" dirty="0">
              <a:solidFill>
                <a:schemeClr val="bg1"/>
              </a:solidFill>
              <a:effectLst/>
              <a:latin typeface="Söhne"/>
            </a:endParaRPr>
          </a:p>
        </p:txBody>
      </p:sp>
      <p:sp>
        <p:nvSpPr>
          <p:cNvPr id="42" name="Kotak Teks 41">
            <a:extLst>
              <a:ext uri="{FF2B5EF4-FFF2-40B4-BE49-F238E27FC236}">
                <a16:creationId xmlns:a16="http://schemas.microsoft.com/office/drawing/2014/main" id="{B752FE69-3E62-C5F9-A46E-0B13E63E8E46}"/>
              </a:ext>
            </a:extLst>
          </p:cNvPr>
          <p:cNvSpPr txBox="1"/>
          <p:nvPr/>
        </p:nvSpPr>
        <p:spPr>
          <a:xfrm>
            <a:off x="982248" y="6615132"/>
            <a:ext cx="4715543" cy="2308324"/>
          </a:xfrm>
          <a:prstGeom prst="rect">
            <a:avLst/>
          </a:prstGeom>
          <a:noFill/>
        </p:spPr>
        <p:txBody>
          <a:bodyPr wrap="square">
            <a:spAutoFit/>
          </a:bodyPr>
          <a:lstStyle/>
          <a:p>
            <a:r>
              <a:rPr lang="id-ID" sz="2400" b="0" i="0" dirty="0">
                <a:solidFill>
                  <a:srgbClr val="555555"/>
                </a:solidFill>
                <a:effectLst/>
                <a:latin typeface="Söhne"/>
              </a:rPr>
              <a:t>Ada juga teknik </a:t>
            </a:r>
            <a:r>
              <a:rPr lang="id-ID" sz="2400" b="0" i="0" dirty="0" err="1">
                <a:solidFill>
                  <a:srgbClr val="555555"/>
                </a:solidFill>
                <a:effectLst/>
                <a:latin typeface="Söhne"/>
              </a:rPr>
              <a:t>loop</a:t>
            </a:r>
            <a:r>
              <a:rPr lang="id-ID" sz="2400" b="0" i="0" dirty="0">
                <a:solidFill>
                  <a:srgbClr val="555555"/>
                </a:solidFill>
                <a:effectLst/>
                <a:latin typeface="Söhne"/>
              </a:rPr>
              <a:t> testing. Pengujian ini yang wajib dilakukan untuk menguji berbagai perulangan/</a:t>
            </a:r>
            <a:r>
              <a:rPr lang="id-ID" sz="2400" b="0" i="0" dirty="0" err="1">
                <a:solidFill>
                  <a:srgbClr val="555555"/>
                </a:solidFill>
                <a:effectLst/>
                <a:latin typeface="Söhne"/>
              </a:rPr>
              <a:t>looping</a:t>
            </a:r>
            <a:r>
              <a:rPr lang="id-ID" sz="2400" b="0" i="0" dirty="0">
                <a:solidFill>
                  <a:srgbClr val="555555"/>
                </a:solidFill>
                <a:effectLst/>
                <a:latin typeface="Söhne"/>
              </a:rPr>
              <a:t> yang ada dalam program, seperti </a:t>
            </a:r>
            <a:r>
              <a:rPr lang="id-ID" sz="2400" b="0" i="0" dirty="0" err="1">
                <a:solidFill>
                  <a:srgbClr val="555555"/>
                </a:solidFill>
                <a:effectLst/>
                <a:latin typeface="Söhne"/>
              </a:rPr>
              <a:t>do-while</a:t>
            </a:r>
            <a:r>
              <a:rPr lang="id-ID" sz="2400" b="0" i="0" dirty="0">
                <a:solidFill>
                  <a:srgbClr val="555555"/>
                </a:solidFill>
                <a:effectLst/>
                <a:latin typeface="Söhne"/>
              </a:rPr>
              <a:t>, </a:t>
            </a:r>
            <a:r>
              <a:rPr lang="id-ID" sz="2400" b="0" i="0" dirty="0" err="1">
                <a:solidFill>
                  <a:srgbClr val="555555"/>
                </a:solidFill>
                <a:effectLst/>
                <a:latin typeface="Söhne"/>
              </a:rPr>
              <a:t>for</a:t>
            </a:r>
            <a:r>
              <a:rPr lang="id-ID" sz="2400" b="0" i="0" dirty="0">
                <a:solidFill>
                  <a:srgbClr val="555555"/>
                </a:solidFill>
                <a:effectLst/>
                <a:latin typeface="Söhne"/>
              </a:rPr>
              <a:t>, dan </a:t>
            </a:r>
            <a:r>
              <a:rPr lang="id-ID" sz="2400" b="0" i="0" dirty="0" err="1">
                <a:solidFill>
                  <a:srgbClr val="555555"/>
                </a:solidFill>
                <a:effectLst/>
                <a:latin typeface="Söhne"/>
              </a:rPr>
              <a:t>while</a:t>
            </a:r>
            <a:r>
              <a:rPr lang="id-ID" sz="2400" b="0" i="0" dirty="0">
                <a:solidFill>
                  <a:srgbClr val="555555"/>
                </a:solidFill>
                <a:effectLst/>
                <a:latin typeface="Söhne"/>
              </a:rPr>
              <a:t>. </a:t>
            </a:r>
            <a:endParaRPr lang="id-ID" sz="2400" dirty="0">
              <a:latin typeface="Söhne"/>
            </a:endParaRPr>
          </a:p>
        </p:txBody>
      </p:sp>
      <p:sp>
        <p:nvSpPr>
          <p:cNvPr id="43" name="Freeform 4">
            <a:extLst>
              <a:ext uri="{FF2B5EF4-FFF2-40B4-BE49-F238E27FC236}">
                <a16:creationId xmlns:a16="http://schemas.microsoft.com/office/drawing/2014/main" id="{4097571B-A4E8-623D-6F9D-4F3956A97CEF}"/>
              </a:ext>
            </a:extLst>
          </p:cNvPr>
          <p:cNvSpPr/>
          <p:nvPr/>
        </p:nvSpPr>
        <p:spPr>
          <a:xfrm>
            <a:off x="6488481" y="6026808"/>
            <a:ext cx="5065297" cy="2532649"/>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4" name="Kotak Teks 43">
            <a:extLst>
              <a:ext uri="{FF2B5EF4-FFF2-40B4-BE49-F238E27FC236}">
                <a16:creationId xmlns:a16="http://schemas.microsoft.com/office/drawing/2014/main" id="{B1BBABD3-A8C5-E35D-3D2D-323DD6F1302E}"/>
              </a:ext>
            </a:extLst>
          </p:cNvPr>
          <p:cNvSpPr txBox="1"/>
          <p:nvPr/>
        </p:nvSpPr>
        <p:spPr>
          <a:xfrm>
            <a:off x="6616575" y="6060205"/>
            <a:ext cx="3746625" cy="461665"/>
          </a:xfrm>
          <a:prstGeom prst="rect">
            <a:avLst/>
          </a:prstGeom>
          <a:noFill/>
        </p:spPr>
        <p:txBody>
          <a:bodyPr wrap="square">
            <a:spAutoFit/>
          </a:bodyPr>
          <a:lstStyle/>
          <a:p>
            <a:pPr algn="l"/>
            <a:r>
              <a:rPr lang="id-ID" sz="2400" b="0" i="1" dirty="0" err="1">
                <a:solidFill>
                  <a:schemeClr val="bg1"/>
                </a:solidFill>
                <a:effectLst/>
                <a:latin typeface="Söhne"/>
              </a:rPr>
              <a:t>Multiple</a:t>
            </a:r>
            <a:r>
              <a:rPr lang="id-ID" sz="2400" b="0" i="1" dirty="0">
                <a:solidFill>
                  <a:schemeClr val="bg1"/>
                </a:solidFill>
                <a:effectLst/>
                <a:latin typeface="Söhne"/>
              </a:rPr>
              <a:t> </a:t>
            </a:r>
            <a:r>
              <a:rPr lang="id-ID" sz="2400" b="0" i="1" dirty="0" err="1">
                <a:solidFill>
                  <a:schemeClr val="bg1"/>
                </a:solidFill>
                <a:effectLst/>
                <a:latin typeface="Söhne"/>
              </a:rPr>
              <a:t>condition</a:t>
            </a:r>
            <a:r>
              <a:rPr lang="id-ID" sz="2400" b="0" i="1" dirty="0">
                <a:solidFill>
                  <a:schemeClr val="bg1"/>
                </a:solidFill>
                <a:effectLst/>
                <a:latin typeface="Söhne"/>
              </a:rPr>
              <a:t> </a:t>
            </a:r>
            <a:r>
              <a:rPr lang="id-ID" sz="2400" b="0" i="1" dirty="0" err="1">
                <a:solidFill>
                  <a:schemeClr val="bg1"/>
                </a:solidFill>
                <a:effectLst/>
                <a:latin typeface="Söhne"/>
              </a:rPr>
              <a:t>coverage</a:t>
            </a:r>
            <a:endParaRPr lang="id-ID" sz="2400" b="0" i="0" dirty="0">
              <a:solidFill>
                <a:schemeClr val="bg1"/>
              </a:solidFill>
              <a:effectLst/>
              <a:latin typeface="Söhne"/>
            </a:endParaRPr>
          </a:p>
        </p:txBody>
      </p:sp>
      <p:sp>
        <p:nvSpPr>
          <p:cNvPr id="45" name="Kotak Teks 44">
            <a:extLst>
              <a:ext uri="{FF2B5EF4-FFF2-40B4-BE49-F238E27FC236}">
                <a16:creationId xmlns:a16="http://schemas.microsoft.com/office/drawing/2014/main" id="{7ED95919-AF50-C180-ECA6-0B563478723A}"/>
              </a:ext>
            </a:extLst>
          </p:cNvPr>
          <p:cNvSpPr txBox="1"/>
          <p:nvPr/>
        </p:nvSpPr>
        <p:spPr>
          <a:xfrm>
            <a:off x="6614118" y="6521870"/>
            <a:ext cx="4809107" cy="1938992"/>
          </a:xfrm>
          <a:prstGeom prst="rect">
            <a:avLst/>
          </a:prstGeom>
          <a:noFill/>
        </p:spPr>
        <p:txBody>
          <a:bodyPr wrap="square">
            <a:spAutoFit/>
          </a:bodyPr>
          <a:lstStyle/>
          <a:p>
            <a:r>
              <a:rPr lang="id-ID" sz="2400" b="0" i="0" dirty="0">
                <a:solidFill>
                  <a:srgbClr val="555555"/>
                </a:solidFill>
                <a:effectLst/>
                <a:latin typeface="Söhne"/>
              </a:rPr>
              <a:t>Berikutnya adalah </a:t>
            </a:r>
            <a:r>
              <a:rPr lang="id-ID" sz="2400" b="0" i="0" dirty="0" err="1">
                <a:solidFill>
                  <a:srgbClr val="555555"/>
                </a:solidFill>
                <a:effectLst/>
                <a:latin typeface="Söhne"/>
              </a:rPr>
              <a:t>multiple</a:t>
            </a:r>
            <a:r>
              <a:rPr lang="id-ID" sz="2400" b="0" i="0" dirty="0">
                <a:solidFill>
                  <a:srgbClr val="555555"/>
                </a:solidFill>
                <a:effectLst/>
                <a:latin typeface="Söhne"/>
              </a:rPr>
              <a:t> </a:t>
            </a:r>
            <a:r>
              <a:rPr lang="id-ID" sz="2400" b="0" i="0" dirty="0" err="1">
                <a:solidFill>
                  <a:srgbClr val="555555"/>
                </a:solidFill>
                <a:effectLst/>
                <a:latin typeface="Söhne"/>
              </a:rPr>
              <a:t>condition</a:t>
            </a:r>
            <a:r>
              <a:rPr lang="id-ID" sz="2400" b="0" i="0" dirty="0">
                <a:solidFill>
                  <a:srgbClr val="555555"/>
                </a:solidFill>
                <a:effectLst/>
                <a:latin typeface="Söhne"/>
              </a:rPr>
              <a:t> </a:t>
            </a:r>
            <a:r>
              <a:rPr lang="id-ID" sz="2400" b="0" i="0" dirty="0" err="1">
                <a:solidFill>
                  <a:srgbClr val="555555"/>
                </a:solidFill>
                <a:effectLst/>
                <a:latin typeface="Söhne"/>
              </a:rPr>
              <a:t>coverage</a:t>
            </a:r>
            <a:r>
              <a:rPr lang="id-ID" sz="2400" b="0" i="0" dirty="0">
                <a:solidFill>
                  <a:srgbClr val="555555"/>
                </a:solidFill>
                <a:effectLst/>
                <a:latin typeface="Söhne"/>
              </a:rPr>
              <a:t>. Teknik ini dilakukan untuk menguji seluruh kombinasi dari kode yang mungkin digunakan dalam berbagai kondisi. </a:t>
            </a:r>
            <a:endParaRPr lang="id-ID" sz="2400" dirty="0">
              <a:latin typeface="Söhne"/>
            </a:endParaRPr>
          </a:p>
        </p:txBody>
      </p:sp>
      <p:sp>
        <p:nvSpPr>
          <p:cNvPr id="46" name="Freeform 4">
            <a:extLst>
              <a:ext uri="{FF2B5EF4-FFF2-40B4-BE49-F238E27FC236}">
                <a16:creationId xmlns:a16="http://schemas.microsoft.com/office/drawing/2014/main" id="{718EF7FF-006D-4A83-83E3-E26125AB0729}"/>
              </a:ext>
            </a:extLst>
          </p:cNvPr>
          <p:cNvSpPr/>
          <p:nvPr/>
        </p:nvSpPr>
        <p:spPr>
          <a:xfrm>
            <a:off x="12141543" y="6060771"/>
            <a:ext cx="5065297" cy="2532649"/>
          </a:xfrm>
          <a:custGeom>
            <a:avLst/>
            <a:gdLst/>
            <a:ahLst/>
            <a:cxnLst/>
            <a:rect l="l" t="t" r="r" b="b"/>
            <a:pathLst>
              <a:path w="5065297" h="2532649">
                <a:moveTo>
                  <a:pt x="0" y="0"/>
                </a:moveTo>
                <a:lnTo>
                  <a:pt x="5065297" y="0"/>
                </a:lnTo>
                <a:lnTo>
                  <a:pt x="5065297" y="2532648"/>
                </a:lnTo>
                <a:lnTo>
                  <a:pt x="0" y="25326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Kotak Teks 46">
            <a:extLst>
              <a:ext uri="{FF2B5EF4-FFF2-40B4-BE49-F238E27FC236}">
                <a16:creationId xmlns:a16="http://schemas.microsoft.com/office/drawing/2014/main" id="{81493A91-8C58-4B80-C270-2E09CC45B248}"/>
              </a:ext>
            </a:extLst>
          </p:cNvPr>
          <p:cNvSpPr txBox="1"/>
          <p:nvPr/>
        </p:nvSpPr>
        <p:spPr>
          <a:xfrm>
            <a:off x="12269637" y="6094168"/>
            <a:ext cx="2697031" cy="461665"/>
          </a:xfrm>
          <a:prstGeom prst="rect">
            <a:avLst/>
          </a:prstGeom>
          <a:noFill/>
        </p:spPr>
        <p:txBody>
          <a:bodyPr wrap="square">
            <a:spAutoFit/>
          </a:bodyPr>
          <a:lstStyle/>
          <a:p>
            <a:pPr algn="l"/>
            <a:r>
              <a:rPr lang="id-ID" sz="2400" b="0" i="1" dirty="0" err="1">
                <a:solidFill>
                  <a:schemeClr val="bg1"/>
                </a:solidFill>
                <a:effectLst/>
                <a:latin typeface="Söhne"/>
              </a:rPr>
              <a:t>Statement</a:t>
            </a:r>
            <a:r>
              <a:rPr lang="id-ID" sz="2400" b="0" i="1" dirty="0">
                <a:solidFill>
                  <a:schemeClr val="bg1"/>
                </a:solidFill>
                <a:effectLst/>
                <a:latin typeface="Söhne"/>
              </a:rPr>
              <a:t> </a:t>
            </a:r>
            <a:r>
              <a:rPr lang="id-ID" sz="2400" b="0" i="1" dirty="0" err="1">
                <a:solidFill>
                  <a:schemeClr val="bg1"/>
                </a:solidFill>
                <a:effectLst/>
                <a:latin typeface="Söhne"/>
              </a:rPr>
              <a:t>coverage</a:t>
            </a:r>
            <a:endParaRPr lang="id-ID" sz="2400" b="0" i="0" dirty="0">
              <a:solidFill>
                <a:schemeClr val="bg1"/>
              </a:solidFill>
              <a:effectLst/>
              <a:latin typeface="Söhne"/>
            </a:endParaRPr>
          </a:p>
        </p:txBody>
      </p:sp>
      <p:sp>
        <p:nvSpPr>
          <p:cNvPr id="48" name="Kotak Teks 47">
            <a:extLst>
              <a:ext uri="{FF2B5EF4-FFF2-40B4-BE49-F238E27FC236}">
                <a16:creationId xmlns:a16="http://schemas.microsoft.com/office/drawing/2014/main" id="{A8D2CACD-8BA1-30FF-7959-27F5D95425FF}"/>
              </a:ext>
            </a:extLst>
          </p:cNvPr>
          <p:cNvSpPr txBox="1"/>
          <p:nvPr/>
        </p:nvSpPr>
        <p:spPr>
          <a:xfrm>
            <a:off x="12267180" y="6555833"/>
            <a:ext cx="4809107" cy="1938992"/>
          </a:xfrm>
          <a:prstGeom prst="rect">
            <a:avLst/>
          </a:prstGeom>
          <a:noFill/>
        </p:spPr>
        <p:txBody>
          <a:bodyPr wrap="square">
            <a:spAutoFit/>
          </a:bodyPr>
          <a:lstStyle/>
          <a:p>
            <a:r>
              <a:rPr lang="id-ID" sz="2400" b="0" i="0" dirty="0">
                <a:solidFill>
                  <a:srgbClr val="555555"/>
                </a:solidFill>
                <a:effectLst/>
                <a:latin typeface="Söhne"/>
              </a:rPr>
              <a:t>Teknik terakhir adalah </a:t>
            </a:r>
            <a:r>
              <a:rPr lang="id-ID" sz="2400" b="0" i="0" dirty="0" err="1">
                <a:solidFill>
                  <a:srgbClr val="555555"/>
                </a:solidFill>
                <a:effectLst/>
                <a:latin typeface="Söhne"/>
              </a:rPr>
              <a:t>statement</a:t>
            </a:r>
            <a:r>
              <a:rPr lang="id-ID" sz="2400" b="0" i="0" dirty="0">
                <a:solidFill>
                  <a:srgbClr val="555555"/>
                </a:solidFill>
                <a:effectLst/>
                <a:latin typeface="Söhne"/>
              </a:rPr>
              <a:t> </a:t>
            </a:r>
            <a:r>
              <a:rPr lang="id-ID" sz="2400" b="0" i="0" dirty="0" err="1">
                <a:solidFill>
                  <a:srgbClr val="555555"/>
                </a:solidFill>
                <a:effectLst/>
                <a:latin typeface="Söhne"/>
              </a:rPr>
              <a:t>coverage</a:t>
            </a:r>
            <a:r>
              <a:rPr lang="id-ID" sz="2400" b="0" i="0" dirty="0">
                <a:solidFill>
                  <a:srgbClr val="555555"/>
                </a:solidFill>
                <a:effectLst/>
                <a:latin typeface="Söhne"/>
              </a:rPr>
              <a:t>. Teknik ini dilakukan minimal satu kali untuk menguji setiap </a:t>
            </a:r>
            <a:r>
              <a:rPr lang="id-ID" sz="2400" b="0" i="0" dirty="0" err="1">
                <a:solidFill>
                  <a:srgbClr val="555555"/>
                </a:solidFill>
                <a:effectLst/>
                <a:latin typeface="Söhne"/>
              </a:rPr>
              <a:t>statement</a:t>
            </a:r>
            <a:r>
              <a:rPr lang="id-ID" sz="2400" b="0" i="0" dirty="0">
                <a:solidFill>
                  <a:srgbClr val="555555"/>
                </a:solidFill>
                <a:effectLst/>
                <a:latin typeface="Söhne"/>
              </a:rPr>
              <a:t> dalam perangkat lunak.</a:t>
            </a:r>
            <a:endParaRPr lang="id-ID" sz="2400" dirty="0">
              <a:latin typeface="Söhne"/>
            </a:endParaRPr>
          </a:p>
        </p:txBody>
      </p:sp>
      <p:sp>
        <p:nvSpPr>
          <p:cNvPr id="50" name="Freeform 17">
            <a:extLst>
              <a:ext uri="{FF2B5EF4-FFF2-40B4-BE49-F238E27FC236}">
                <a16:creationId xmlns:a16="http://schemas.microsoft.com/office/drawing/2014/main" id="{40BB2522-96EB-60BD-CE7E-77C607F9C49D}"/>
              </a:ext>
            </a:extLst>
          </p:cNvPr>
          <p:cNvSpPr/>
          <p:nvPr/>
        </p:nvSpPr>
        <p:spPr>
          <a:xfrm>
            <a:off x="5373788" y="1355479"/>
            <a:ext cx="7199212" cy="976002"/>
          </a:xfrm>
          <a:custGeom>
            <a:avLst/>
            <a:gdLst/>
            <a:ahLst/>
            <a:cxnLst/>
            <a:rect l="l" t="t" r="r" b="b"/>
            <a:pathLst>
              <a:path w="737925" h="187532">
                <a:moveTo>
                  <a:pt x="0" y="0"/>
                </a:moveTo>
                <a:lnTo>
                  <a:pt x="737925" y="0"/>
                </a:lnTo>
                <a:lnTo>
                  <a:pt x="737925" y="187532"/>
                </a:lnTo>
                <a:lnTo>
                  <a:pt x="0" y="187532"/>
                </a:lnTo>
                <a:close/>
              </a:path>
            </a:pathLst>
          </a:custGeom>
          <a:solidFill>
            <a:srgbClr val="CCCCCC"/>
          </a:solidFill>
          <a:ln w="28575" cap="sq">
            <a:solidFill>
              <a:srgbClr val="000000"/>
            </a:solidFill>
            <a:prstDash val="solid"/>
            <a:miter/>
          </a:ln>
        </p:spPr>
      </p:sp>
      <p:sp>
        <p:nvSpPr>
          <p:cNvPr id="55" name="Kotak Teks 54">
            <a:extLst>
              <a:ext uri="{FF2B5EF4-FFF2-40B4-BE49-F238E27FC236}">
                <a16:creationId xmlns:a16="http://schemas.microsoft.com/office/drawing/2014/main" id="{22314CDB-4EC3-C49E-45B6-4660CB679F3B}"/>
              </a:ext>
            </a:extLst>
          </p:cNvPr>
          <p:cNvSpPr txBox="1"/>
          <p:nvPr/>
        </p:nvSpPr>
        <p:spPr>
          <a:xfrm>
            <a:off x="5465223" y="1432986"/>
            <a:ext cx="7357554" cy="830997"/>
          </a:xfrm>
          <a:prstGeom prst="rect">
            <a:avLst/>
          </a:prstGeom>
          <a:noFill/>
        </p:spPr>
        <p:txBody>
          <a:bodyPr wrap="square">
            <a:spAutoFit/>
          </a:bodyPr>
          <a:lstStyle/>
          <a:p>
            <a:pPr algn="l"/>
            <a:r>
              <a:rPr lang="id-ID" sz="4800" b="1" i="0" dirty="0">
                <a:solidFill>
                  <a:srgbClr val="555555"/>
                </a:solidFill>
                <a:effectLst/>
                <a:highlight>
                  <a:srgbClr val="FFFF00"/>
                </a:highlight>
                <a:latin typeface="Söhne"/>
              </a:rPr>
              <a:t>TEKNIK-TEKNIK PENGUJIAN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6736" y="-5817236"/>
            <a:ext cx="21921472" cy="21921472"/>
          </a:xfrm>
          <a:custGeom>
            <a:avLst/>
            <a:gdLst/>
            <a:ahLst/>
            <a:cxnLst/>
            <a:rect l="l" t="t" r="r" b="b"/>
            <a:pathLst>
              <a:path w="21921472" h="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36596" y="1839339"/>
            <a:ext cx="14235927" cy="6629441"/>
            <a:chOff x="0" y="0"/>
            <a:chExt cx="3749380" cy="1746026"/>
          </a:xfrm>
        </p:grpSpPr>
        <p:sp>
          <p:nvSpPr>
            <p:cNvPr id="4" name="Freeform 4"/>
            <p:cNvSpPr/>
            <p:nvPr/>
          </p:nvSpPr>
          <p:spPr>
            <a:xfrm>
              <a:off x="0" y="0"/>
              <a:ext cx="3749380" cy="1746026"/>
            </a:xfrm>
            <a:custGeom>
              <a:avLst/>
              <a:gdLst/>
              <a:ahLst/>
              <a:cxnLst/>
              <a:rect l="l" t="t" r="r" b="b"/>
              <a:pathLst>
                <a:path w="3749380" h="1746026">
                  <a:moveTo>
                    <a:pt x="0" y="0"/>
                  </a:moveTo>
                  <a:lnTo>
                    <a:pt x="3749380" y="0"/>
                  </a:lnTo>
                  <a:lnTo>
                    <a:pt x="3749380" y="1746026"/>
                  </a:lnTo>
                  <a:lnTo>
                    <a:pt x="0" y="1746026"/>
                  </a:lnTo>
                  <a:close/>
                </a:path>
              </a:pathLst>
            </a:custGeom>
            <a:solidFill>
              <a:srgbClr val="FEFF99"/>
            </a:solidFill>
            <a:ln w="95250" cap="sq">
              <a:solidFill>
                <a:srgbClr val="CCCCCC"/>
              </a:solidFill>
              <a:prstDash val="sysDot"/>
              <a:miter/>
            </a:ln>
          </p:spPr>
        </p:sp>
        <p:sp>
          <p:nvSpPr>
            <p:cNvPr id="5" name="TextBox 5"/>
            <p:cNvSpPr txBox="1"/>
            <p:nvPr/>
          </p:nvSpPr>
          <p:spPr>
            <a:xfrm>
              <a:off x="0" y="-38100"/>
              <a:ext cx="3749380" cy="1784126"/>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1301375" y="0"/>
            <a:ext cx="20890750" cy="795781"/>
            <a:chOff x="0" y="0"/>
            <a:chExt cx="27854334" cy="1061041"/>
          </a:xfrm>
        </p:grpSpPr>
        <p:grpSp>
          <p:nvGrpSpPr>
            <p:cNvPr id="7" name="Group 7"/>
            <p:cNvGrpSpPr/>
            <p:nvPr/>
          </p:nvGrpSpPr>
          <p:grpSpPr>
            <a:xfrm>
              <a:off x="0" y="0"/>
              <a:ext cx="27854334" cy="1061041"/>
              <a:chOff x="0" y="0"/>
              <a:chExt cx="5502091" cy="209588"/>
            </a:xfrm>
          </p:grpSpPr>
          <p:sp>
            <p:nvSpPr>
              <p:cNvPr id="8" name="Freeform 8"/>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id="9" name="TextBox 9"/>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sp>
          <p:nvSpPr>
            <p:cNvPr id="10" name="TextBox 10"/>
            <p:cNvSpPr txBox="1"/>
            <p:nvPr/>
          </p:nvSpPr>
          <p:spPr>
            <a:xfrm>
              <a:off x="439275" y="269112"/>
              <a:ext cx="26975785" cy="427468"/>
            </a:xfrm>
            <a:prstGeom prst="rect">
              <a:avLst/>
            </a:prstGeom>
          </p:spPr>
          <p:txBody>
            <a:bodyPr lIns="0" tIns="0" rIns="0" bIns="0" rtlCol="0" anchor="t">
              <a:spAutoFit/>
            </a:bodyPr>
            <a:lstStyle/>
            <a:p>
              <a:pPr algn="ctr">
                <a:lnSpc>
                  <a:spcPts val="2499"/>
                </a:lnSpc>
              </a:pPr>
              <a:r>
                <a:rPr lang="en-US" sz="2499">
                  <a:solidFill>
                    <a:srgbClr val="FFFFFF"/>
                  </a:solidFill>
                  <a:latin typeface="Retropix"/>
                </a:rPr>
                <a:t>Unit Testing• Unit Testing• Unit Testing• Unit Testing• Unit Testing• Unit Testing• Unit Testing• Unit Testing</a:t>
              </a:r>
              <a:endParaRPr lang="en-US" sz="2499" dirty="0">
                <a:solidFill>
                  <a:srgbClr val="FFFFFF"/>
                </a:solidFill>
                <a:latin typeface="Retropix"/>
              </a:endParaRPr>
            </a:p>
          </p:txBody>
        </p:sp>
      </p:grpSp>
      <p:grpSp>
        <p:nvGrpSpPr>
          <p:cNvPr id="11" name="Group 11"/>
          <p:cNvGrpSpPr/>
          <p:nvPr/>
        </p:nvGrpSpPr>
        <p:grpSpPr>
          <a:xfrm>
            <a:off x="-1301375" y="9491219"/>
            <a:ext cx="20890750" cy="795781"/>
            <a:chOff x="0" y="0"/>
            <a:chExt cx="27854334" cy="1061041"/>
          </a:xfrm>
        </p:grpSpPr>
        <p:grpSp>
          <p:nvGrpSpPr>
            <p:cNvPr id="12" name="Group 12"/>
            <p:cNvGrpSpPr/>
            <p:nvPr/>
          </p:nvGrpSpPr>
          <p:grpSpPr>
            <a:xfrm>
              <a:off x="0" y="0"/>
              <a:ext cx="27854334" cy="1061041"/>
              <a:chOff x="0" y="0"/>
              <a:chExt cx="5502091" cy="209588"/>
            </a:xfrm>
          </p:grpSpPr>
          <p:sp>
            <p:nvSpPr>
              <p:cNvPr id="13" name="Freeform 13"/>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sp>
          <p:sp>
            <p:nvSpPr>
              <p:cNvPr id="14" name="TextBox 14"/>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sp>
          <p:nvSpPr>
            <p:cNvPr id="15" name="TextBox 15"/>
            <p:cNvSpPr txBox="1"/>
            <p:nvPr/>
          </p:nvSpPr>
          <p:spPr>
            <a:xfrm>
              <a:off x="439275" y="269112"/>
              <a:ext cx="26975785" cy="427468"/>
            </a:xfrm>
            <a:prstGeom prst="rect">
              <a:avLst/>
            </a:prstGeom>
          </p:spPr>
          <p:txBody>
            <a:bodyPr lIns="0" tIns="0" rIns="0" bIns="0" rtlCol="0" anchor="t">
              <a:spAutoFit/>
            </a:bodyPr>
            <a:lstStyle/>
            <a:p>
              <a:pPr algn="ctr">
                <a:lnSpc>
                  <a:spcPts val="2499"/>
                </a:lnSpc>
              </a:pPr>
              <a:r>
                <a:rPr lang="en-US" sz="2499">
                  <a:solidFill>
                    <a:srgbClr val="FFFFFF"/>
                  </a:solidFill>
                  <a:latin typeface="Retropix"/>
                </a:rPr>
                <a:t>Unit Testing• Unit Testing• Unit Testing• Unit Testing• Unit Testing• Unit Testing• Unit Testing• Unit Testing</a:t>
              </a:r>
              <a:endParaRPr lang="en-US" sz="2499" dirty="0">
                <a:solidFill>
                  <a:srgbClr val="FFFFFF"/>
                </a:solidFill>
                <a:latin typeface="Retropix"/>
              </a:endParaRPr>
            </a:p>
          </p:txBody>
        </p:sp>
      </p:grpSp>
      <p:grpSp>
        <p:nvGrpSpPr>
          <p:cNvPr id="19" name="Group 19"/>
          <p:cNvGrpSpPr/>
          <p:nvPr/>
        </p:nvGrpSpPr>
        <p:grpSpPr>
          <a:xfrm>
            <a:off x="15600318" y="4759728"/>
            <a:ext cx="1658982" cy="4147456"/>
            <a:chOff x="0" y="0"/>
            <a:chExt cx="2211976" cy="5529941"/>
          </a:xfrm>
        </p:grpSpPr>
        <p:sp>
          <p:nvSpPr>
            <p:cNvPr id="20" name="Freeform 20"/>
            <p:cNvSpPr/>
            <p:nvPr/>
          </p:nvSpPr>
          <p:spPr>
            <a:xfrm>
              <a:off x="0"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05988"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0"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105988"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0"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105988"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0"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27"/>
            <p:cNvSpPr/>
            <p:nvPr/>
          </p:nvSpPr>
          <p:spPr>
            <a:xfrm>
              <a:off x="1105988"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Freeform 28"/>
            <p:cNvSpPr/>
            <p:nvPr/>
          </p:nvSpPr>
          <p:spPr>
            <a:xfrm>
              <a:off x="0"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a:off x="1105988"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a:off x="1284474" y="4613333"/>
              <a:ext cx="749016" cy="727227"/>
            </a:xfrm>
            <a:custGeom>
              <a:avLst/>
              <a:gdLst/>
              <a:ahLst/>
              <a:cxnLst/>
              <a:rect l="l" t="t" r="r" b="b"/>
              <a:pathLst>
                <a:path w="749016" h="727227">
                  <a:moveTo>
                    <a:pt x="0" y="0"/>
                  </a:moveTo>
                  <a:lnTo>
                    <a:pt x="749016" y="0"/>
                  </a:lnTo>
                  <a:lnTo>
                    <a:pt x="749016" y="727227"/>
                  </a:lnTo>
                  <a:lnTo>
                    <a:pt x="0" y="72722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sp>
        <p:nvSpPr>
          <p:cNvPr id="31" name="Freeform 31"/>
          <p:cNvSpPr/>
          <p:nvPr/>
        </p:nvSpPr>
        <p:spPr>
          <a:xfrm rot="3207690">
            <a:off x="6778520" y="8056080"/>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2" name="Freeform 32"/>
          <p:cNvSpPr/>
          <p:nvPr/>
        </p:nvSpPr>
        <p:spPr>
          <a:xfrm>
            <a:off x="15235587" y="4383955"/>
            <a:ext cx="635693" cy="654740"/>
          </a:xfrm>
          <a:custGeom>
            <a:avLst/>
            <a:gdLst/>
            <a:ahLst/>
            <a:cxnLst/>
            <a:rect l="l" t="t" r="r" b="b"/>
            <a:pathLst>
              <a:path w="635693" h="654740">
                <a:moveTo>
                  <a:pt x="0" y="0"/>
                </a:moveTo>
                <a:lnTo>
                  <a:pt x="635692" y="0"/>
                </a:lnTo>
                <a:lnTo>
                  <a:pt x="635692" y="654740"/>
                </a:lnTo>
                <a:lnTo>
                  <a:pt x="0" y="65474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3" name="Freeform 33"/>
          <p:cNvSpPr/>
          <p:nvPr/>
        </p:nvSpPr>
        <p:spPr>
          <a:xfrm>
            <a:off x="2474728" y="2252104"/>
            <a:ext cx="798979" cy="798979"/>
          </a:xfrm>
          <a:custGeom>
            <a:avLst/>
            <a:gdLst/>
            <a:ahLst/>
            <a:cxnLst/>
            <a:rect l="l" t="t" r="r" b="b"/>
            <a:pathLst>
              <a:path w="798979" h="798979">
                <a:moveTo>
                  <a:pt x="0" y="0"/>
                </a:moveTo>
                <a:lnTo>
                  <a:pt x="798979" y="0"/>
                </a:lnTo>
                <a:lnTo>
                  <a:pt x="798979" y="798979"/>
                </a:lnTo>
                <a:lnTo>
                  <a:pt x="0" y="7989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4" name="TextBox 34"/>
          <p:cNvSpPr txBox="1"/>
          <p:nvPr/>
        </p:nvSpPr>
        <p:spPr>
          <a:xfrm>
            <a:off x="5103219" y="2044556"/>
            <a:ext cx="8240907" cy="1154162"/>
          </a:xfrm>
          <a:prstGeom prst="rect">
            <a:avLst/>
          </a:prstGeom>
        </p:spPr>
        <p:txBody>
          <a:bodyPr lIns="0" tIns="0" rIns="0" bIns="0" rtlCol="0" anchor="t">
            <a:spAutoFit/>
          </a:bodyPr>
          <a:lstStyle/>
          <a:p>
            <a:pPr algn="ctr">
              <a:lnSpc>
                <a:spcPts val="8999"/>
              </a:lnSpc>
            </a:pPr>
            <a:r>
              <a:rPr lang="id-ID" sz="8999">
                <a:solidFill>
                  <a:srgbClr val="000000"/>
                </a:solidFill>
                <a:latin typeface="Retropix"/>
              </a:rPr>
              <a:t>UNIT TESTING</a:t>
            </a:r>
            <a:endParaRPr lang="en-US" sz="8999" dirty="0">
              <a:solidFill>
                <a:srgbClr val="000000"/>
              </a:solidFill>
              <a:latin typeface="Retropix"/>
            </a:endParaRPr>
          </a:p>
        </p:txBody>
      </p:sp>
      <p:sp>
        <p:nvSpPr>
          <p:cNvPr id="35" name="Freeform 35"/>
          <p:cNvSpPr/>
          <p:nvPr/>
        </p:nvSpPr>
        <p:spPr>
          <a:xfrm>
            <a:off x="13344126" y="2353235"/>
            <a:ext cx="2527153" cy="473267"/>
          </a:xfrm>
          <a:custGeom>
            <a:avLst/>
            <a:gdLst/>
            <a:ahLst/>
            <a:cxnLst/>
            <a:rect l="l" t="t" r="r" b="b"/>
            <a:pathLst>
              <a:path w="2527153" h="473267">
                <a:moveTo>
                  <a:pt x="0" y="0"/>
                </a:moveTo>
                <a:lnTo>
                  <a:pt x="2527153" y="0"/>
                </a:lnTo>
                <a:lnTo>
                  <a:pt x="2527153" y="473266"/>
                </a:lnTo>
                <a:lnTo>
                  <a:pt x="0" y="4732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37" name="Kotak Teks 36">
            <a:extLst>
              <a:ext uri="{FF2B5EF4-FFF2-40B4-BE49-F238E27FC236}">
                <a16:creationId xmlns:a16="http://schemas.microsoft.com/office/drawing/2014/main" id="{039E0BA8-579F-34A2-E6DD-78259124A7F7}"/>
              </a:ext>
            </a:extLst>
          </p:cNvPr>
          <p:cNvSpPr txBox="1"/>
          <p:nvPr/>
        </p:nvSpPr>
        <p:spPr>
          <a:xfrm>
            <a:off x="2671762" y="3580175"/>
            <a:ext cx="12411301" cy="2554545"/>
          </a:xfrm>
          <a:prstGeom prst="rect">
            <a:avLst/>
          </a:prstGeom>
          <a:noFill/>
        </p:spPr>
        <p:txBody>
          <a:bodyPr wrap="square">
            <a:spAutoFit/>
          </a:bodyPr>
          <a:lstStyle/>
          <a:p>
            <a:pPr algn="just"/>
            <a:r>
              <a:rPr lang="id-ID" sz="3200" b="0" i="0" dirty="0">
                <a:solidFill>
                  <a:srgbClr val="3F434E"/>
                </a:solidFill>
                <a:effectLst/>
                <a:latin typeface="Söhne"/>
              </a:rPr>
              <a:t>Ini adalah jenis pengujian kotak putih yang melibatkan pengujian unit individual atau komponen perangkat lunak, seperti metode atau fungsi, untuk memastikan bahwa itu semua berfungsi dengan benar. Pengujian unit biasanya dilakukan oleh pengembang selama fase </a:t>
            </a:r>
            <a:r>
              <a:rPr lang="id-ID" sz="3200" b="0" i="0" dirty="0" err="1">
                <a:solidFill>
                  <a:srgbClr val="3F434E"/>
                </a:solidFill>
                <a:effectLst/>
                <a:latin typeface="Söhne"/>
              </a:rPr>
              <a:t>pengkodean</a:t>
            </a:r>
            <a:r>
              <a:rPr lang="id-ID" sz="3200" b="0" i="0" dirty="0">
                <a:solidFill>
                  <a:srgbClr val="3F434E"/>
                </a:solidFill>
                <a:effectLst/>
                <a:latin typeface="Söhne"/>
              </a:rPr>
              <a:t> dari siklus hidup pengembangan perangkat lunak. </a:t>
            </a:r>
            <a:endParaRPr lang="id-ID" sz="3200" dirty="0">
              <a:latin typeface="Söh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5410200" y="1597577"/>
            <a:ext cx="12877796" cy="74106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6840200" y="707298"/>
            <a:ext cx="974085" cy="745618"/>
          </a:xfrm>
          <a:custGeom>
            <a:avLst/>
            <a:gdLst/>
            <a:ahLst/>
            <a:cxnLst/>
            <a:rect l="l" t="t" r="r" b="b"/>
            <a:pathLst>
              <a:path w="974085" h="745618">
                <a:moveTo>
                  <a:pt x="0" y="0"/>
                </a:moveTo>
                <a:lnTo>
                  <a:pt x="974085" y="0"/>
                </a:lnTo>
                <a:lnTo>
                  <a:pt x="974085" y="745617"/>
                </a:lnTo>
                <a:lnTo>
                  <a:pt x="0" y="745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028941" y="258457"/>
            <a:ext cx="12411368" cy="897682"/>
          </a:xfrm>
          <a:prstGeom prst="rect">
            <a:avLst/>
          </a:prstGeom>
        </p:spPr>
        <p:txBody>
          <a:bodyPr wrap="square" lIns="0" tIns="0" rIns="0" bIns="0" rtlCol="0" anchor="t">
            <a:spAutoFit/>
          </a:bodyPr>
          <a:lstStyle/>
          <a:p>
            <a:pPr>
              <a:lnSpc>
                <a:spcPts val="6999"/>
              </a:lnSpc>
            </a:pPr>
            <a:r>
              <a:rPr lang="id-ID" sz="6999" dirty="0">
                <a:solidFill>
                  <a:srgbClr val="FFFFFF"/>
                </a:solidFill>
                <a:latin typeface="Retropix" panose="020B0604020202020204" charset="0"/>
              </a:rPr>
              <a:t>Implementasi </a:t>
            </a:r>
            <a:r>
              <a:rPr lang="id-ID" sz="6999" dirty="0" err="1">
                <a:solidFill>
                  <a:srgbClr val="FFFFFF"/>
                </a:solidFill>
                <a:latin typeface="Retropix" panose="020B0604020202020204" charset="0"/>
              </a:rPr>
              <a:t>WhiteBox</a:t>
            </a:r>
            <a:endParaRPr lang="en-US" sz="6999" dirty="0">
              <a:solidFill>
                <a:srgbClr val="FFFFFF"/>
              </a:solidFill>
              <a:latin typeface="Retropix" panose="020B0604020202020204" charset="0"/>
            </a:endParaRPr>
          </a:p>
        </p:txBody>
      </p:sp>
      <p:grpSp>
        <p:nvGrpSpPr>
          <p:cNvPr id="22" name="Group 22"/>
          <p:cNvGrpSpPr/>
          <p:nvPr/>
        </p:nvGrpSpPr>
        <p:grpSpPr>
          <a:xfrm>
            <a:off x="0" y="9052698"/>
            <a:ext cx="18288000" cy="1234302"/>
            <a:chOff x="0" y="0"/>
            <a:chExt cx="4816593" cy="325084"/>
          </a:xfrm>
        </p:grpSpPr>
        <p:sp>
          <p:nvSpPr>
            <p:cNvPr id="23" name="Freeform 2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24" name="TextBox 24"/>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25" name="Group 25"/>
          <p:cNvGrpSpPr/>
          <p:nvPr/>
        </p:nvGrpSpPr>
        <p:grpSpPr>
          <a:xfrm>
            <a:off x="237414" y="9267586"/>
            <a:ext cx="804526" cy="804526"/>
            <a:chOff x="0" y="0"/>
            <a:chExt cx="1072702" cy="1072702"/>
          </a:xfrm>
        </p:grpSpPr>
        <p:sp>
          <p:nvSpPr>
            <p:cNvPr id="26" name="Freeform 2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8" name="Freeform 2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Freeform 3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1" name="Freeform 3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2" name="Freeform 3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pic>
        <p:nvPicPr>
          <p:cNvPr id="34" name="Gambar 33">
            <a:extLst>
              <a:ext uri="{FF2B5EF4-FFF2-40B4-BE49-F238E27FC236}">
                <a16:creationId xmlns:a16="http://schemas.microsoft.com/office/drawing/2014/main" id="{E6CE0BA4-1814-C656-DF2D-0E047F648DAC}"/>
              </a:ext>
            </a:extLst>
          </p:cNvPr>
          <p:cNvPicPr>
            <a:picLocks noChangeAspect="1"/>
          </p:cNvPicPr>
          <p:nvPr/>
        </p:nvPicPr>
        <p:blipFill>
          <a:blip r:embed="rId20"/>
          <a:stretch>
            <a:fillRect/>
          </a:stretch>
        </p:blipFill>
        <p:spPr>
          <a:xfrm>
            <a:off x="5723255" y="2386475"/>
            <a:ext cx="12251685" cy="6499331"/>
          </a:xfrm>
          <a:prstGeom prst="rect">
            <a:avLst/>
          </a:prstGeom>
        </p:spPr>
      </p:pic>
      <p:sp>
        <p:nvSpPr>
          <p:cNvPr id="35" name="Freeform 5">
            <a:extLst>
              <a:ext uri="{FF2B5EF4-FFF2-40B4-BE49-F238E27FC236}">
                <a16:creationId xmlns:a16="http://schemas.microsoft.com/office/drawing/2014/main" id="{3A7947DE-DC93-E404-B503-43511E41F488}"/>
              </a:ext>
            </a:extLst>
          </p:cNvPr>
          <p:cNvSpPr/>
          <p:nvPr/>
        </p:nvSpPr>
        <p:spPr>
          <a:xfrm>
            <a:off x="211758" y="2509533"/>
            <a:ext cx="5036814" cy="4310367"/>
          </a:xfrm>
          <a:custGeom>
            <a:avLst/>
            <a:gdLst/>
            <a:ahLst/>
            <a:cxnLst/>
            <a:rect l="l" t="t" r="r" b="b"/>
            <a:pathLst>
              <a:path w="3684917" h="3684917">
                <a:moveTo>
                  <a:pt x="0" y="0"/>
                </a:moveTo>
                <a:lnTo>
                  <a:pt x="3684918" y="0"/>
                </a:lnTo>
                <a:lnTo>
                  <a:pt x="3684918" y="3684917"/>
                </a:lnTo>
                <a:lnTo>
                  <a:pt x="0" y="368491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7" name="Kotak Teks 36">
            <a:extLst>
              <a:ext uri="{FF2B5EF4-FFF2-40B4-BE49-F238E27FC236}">
                <a16:creationId xmlns:a16="http://schemas.microsoft.com/office/drawing/2014/main" id="{A07B1548-E0B5-B3F9-E0A4-4FA4E67A50F2}"/>
              </a:ext>
            </a:extLst>
          </p:cNvPr>
          <p:cNvSpPr txBox="1"/>
          <p:nvPr/>
        </p:nvSpPr>
        <p:spPr>
          <a:xfrm>
            <a:off x="256464" y="3989338"/>
            <a:ext cx="4648623" cy="2308324"/>
          </a:xfrm>
          <a:prstGeom prst="rect">
            <a:avLst/>
          </a:prstGeom>
          <a:noFill/>
        </p:spPr>
        <p:txBody>
          <a:bodyPr wrap="square">
            <a:spAutoFit/>
          </a:bodyPr>
          <a:lstStyle/>
          <a:p>
            <a:pPr marL="0" lvl="0" indent="0" algn="ctr" rtl="0">
              <a:spcBef>
                <a:spcPts val="0"/>
              </a:spcBef>
              <a:spcAft>
                <a:spcPts val="0"/>
              </a:spcAft>
              <a:buNone/>
            </a:pPr>
            <a:r>
              <a:rPr lang="sv-SE" sz="3600" b="1" dirty="0">
                <a:latin typeface="Söhne"/>
              </a:rPr>
              <a:t>Kita akan membuat dan menguji</a:t>
            </a:r>
            <a:r>
              <a:rPr lang="id-ID" sz="3600" b="1" dirty="0">
                <a:latin typeface="Söhne"/>
              </a:rPr>
              <a:t> </a:t>
            </a:r>
            <a:r>
              <a:rPr lang="sv-SE" sz="3600" b="1" dirty="0">
                <a:latin typeface="Söhne"/>
              </a:rPr>
              <a:t>fungsi</a:t>
            </a:r>
            <a:r>
              <a:rPr lang="id-ID" sz="3600" b="1" dirty="0">
                <a:latin typeface="Söhne"/>
              </a:rPr>
              <a:t> dalam menghitung keliling lingkaran</a:t>
            </a:r>
            <a:endParaRPr lang="sv-SE" sz="3600" b="1" dirty="0">
              <a:latin typeface="Söhne"/>
            </a:endParaRPr>
          </a:p>
        </p:txBody>
      </p:sp>
      <p:sp>
        <p:nvSpPr>
          <p:cNvPr id="38" name="Freeform 28">
            <a:extLst>
              <a:ext uri="{FF2B5EF4-FFF2-40B4-BE49-F238E27FC236}">
                <a16:creationId xmlns:a16="http://schemas.microsoft.com/office/drawing/2014/main" id="{FA2F9A83-8F14-FFCF-3033-21438235F4BB}"/>
              </a:ext>
            </a:extLst>
          </p:cNvPr>
          <p:cNvSpPr/>
          <p:nvPr/>
        </p:nvSpPr>
        <p:spPr>
          <a:xfrm>
            <a:off x="4602648" y="6167144"/>
            <a:ext cx="787032" cy="897682"/>
          </a:xfrm>
          <a:custGeom>
            <a:avLst/>
            <a:gdLst/>
            <a:ahLst/>
            <a:cxnLst/>
            <a:rect l="l" t="t" r="r" b="b"/>
            <a:pathLst>
              <a:path w="423187" h="558160">
                <a:moveTo>
                  <a:pt x="0" y="0"/>
                </a:moveTo>
                <a:lnTo>
                  <a:pt x="423187" y="0"/>
                </a:lnTo>
                <a:lnTo>
                  <a:pt x="423187" y="558161"/>
                </a:lnTo>
                <a:lnTo>
                  <a:pt x="0" y="55816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id-ID"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5410200" y="1597577"/>
            <a:ext cx="12877796" cy="74106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6840200" y="707298"/>
            <a:ext cx="974085" cy="745618"/>
          </a:xfrm>
          <a:custGeom>
            <a:avLst/>
            <a:gdLst/>
            <a:ahLst/>
            <a:cxnLst/>
            <a:rect l="l" t="t" r="r" b="b"/>
            <a:pathLst>
              <a:path w="974085" h="745618">
                <a:moveTo>
                  <a:pt x="0" y="0"/>
                </a:moveTo>
                <a:lnTo>
                  <a:pt x="974085" y="0"/>
                </a:lnTo>
                <a:lnTo>
                  <a:pt x="974085" y="745617"/>
                </a:lnTo>
                <a:lnTo>
                  <a:pt x="0" y="745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560360" y="314951"/>
            <a:ext cx="12411368" cy="897682"/>
          </a:xfrm>
          <a:prstGeom prst="rect">
            <a:avLst/>
          </a:prstGeom>
        </p:spPr>
        <p:txBody>
          <a:bodyPr wrap="square" lIns="0" tIns="0" rIns="0" bIns="0" rtlCol="0" anchor="t">
            <a:spAutoFit/>
          </a:bodyPr>
          <a:lstStyle/>
          <a:p>
            <a:pPr>
              <a:lnSpc>
                <a:spcPts val="6999"/>
              </a:lnSpc>
            </a:pPr>
            <a:r>
              <a:rPr lang="id-ID" sz="6999">
                <a:solidFill>
                  <a:srgbClr val="FFFFFF"/>
                </a:solidFill>
                <a:latin typeface="Retropix" panose="020B0604020202020204" charset="0"/>
              </a:rPr>
              <a:t>Implementasi Unit Testing</a:t>
            </a:r>
            <a:endParaRPr lang="en-US" sz="6999" dirty="0">
              <a:solidFill>
                <a:srgbClr val="FFFFFF"/>
              </a:solidFill>
              <a:latin typeface="Retropix" panose="020B0604020202020204" charset="0"/>
            </a:endParaRPr>
          </a:p>
        </p:txBody>
      </p:sp>
      <p:grpSp>
        <p:nvGrpSpPr>
          <p:cNvPr id="22" name="Group 22"/>
          <p:cNvGrpSpPr/>
          <p:nvPr/>
        </p:nvGrpSpPr>
        <p:grpSpPr>
          <a:xfrm>
            <a:off x="0" y="9052698"/>
            <a:ext cx="18288000" cy="1234302"/>
            <a:chOff x="0" y="0"/>
            <a:chExt cx="4816593" cy="325084"/>
          </a:xfrm>
        </p:grpSpPr>
        <p:sp>
          <p:nvSpPr>
            <p:cNvPr id="23" name="Freeform 2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24" name="TextBox 24"/>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25" name="Group 25"/>
          <p:cNvGrpSpPr/>
          <p:nvPr/>
        </p:nvGrpSpPr>
        <p:grpSpPr>
          <a:xfrm>
            <a:off x="237414" y="9267586"/>
            <a:ext cx="804526" cy="804526"/>
            <a:chOff x="0" y="0"/>
            <a:chExt cx="1072702" cy="1072702"/>
          </a:xfrm>
        </p:grpSpPr>
        <p:sp>
          <p:nvSpPr>
            <p:cNvPr id="26" name="Freeform 2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8" name="Freeform 2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Freeform 3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1" name="Freeform 3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2" name="Freeform 3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35" name="Freeform 5">
            <a:extLst>
              <a:ext uri="{FF2B5EF4-FFF2-40B4-BE49-F238E27FC236}">
                <a16:creationId xmlns:a16="http://schemas.microsoft.com/office/drawing/2014/main" id="{3A7947DE-DC93-E404-B503-43511E41F488}"/>
              </a:ext>
            </a:extLst>
          </p:cNvPr>
          <p:cNvSpPr/>
          <p:nvPr/>
        </p:nvSpPr>
        <p:spPr>
          <a:xfrm>
            <a:off x="211758" y="2509533"/>
            <a:ext cx="5036814" cy="4310367"/>
          </a:xfrm>
          <a:custGeom>
            <a:avLst/>
            <a:gdLst/>
            <a:ahLst/>
            <a:cxnLst/>
            <a:rect l="l" t="t" r="r" b="b"/>
            <a:pathLst>
              <a:path w="3684917" h="3684917">
                <a:moveTo>
                  <a:pt x="0" y="0"/>
                </a:moveTo>
                <a:lnTo>
                  <a:pt x="3684918" y="0"/>
                </a:lnTo>
                <a:lnTo>
                  <a:pt x="3684918" y="3684917"/>
                </a:lnTo>
                <a:lnTo>
                  <a:pt x="0" y="368491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7" name="Kotak Teks 36">
            <a:extLst>
              <a:ext uri="{FF2B5EF4-FFF2-40B4-BE49-F238E27FC236}">
                <a16:creationId xmlns:a16="http://schemas.microsoft.com/office/drawing/2014/main" id="{A07B1548-E0B5-B3F9-E0A4-4FA4E67A50F2}"/>
              </a:ext>
            </a:extLst>
          </p:cNvPr>
          <p:cNvSpPr txBox="1"/>
          <p:nvPr/>
        </p:nvSpPr>
        <p:spPr>
          <a:xfrm>
            <a:off x="445150" y="3981956"/>
            <a:ext cx="4249603" cy="2246769"/>
          </a:xfrm>
          <a:prstGeom prst="rect">
            <a:avLst/>
          </a:prstGeom>
          <a:noFill/>
        </p:spPr>
        <p:txBody>
          <a:bodyPr wrap="square">
            <a:spAutoFit/>
          </a:bodyPr>
          <a:lstStyle/>
          <a:p>
            <a:pPr marL="0" lvl="0" indent="0" algn="ctr" rtl="0">
              <a:spcBef>
                <a:spcPts val="0"/>
              </a:spcBef>
              <a:spcAft>
                <a:spcPts val="0"/>
              </a:spcAft>
              <a:buNone/>
            </a:pPr>
            <a:r>
              <a:rPr lang="sv-SE" sz="2800" b="1" dirty="0">
                <a:latin typeface="Söhne"/>
              </a:rPr>
              <a:t>Gambar di samping merupakan contoh unit test sederhana untuk fungsi </a:t>
            </a:r>
            <a:r>
              <a:rPr lang="id-ID" sz="2800" b="1" dirty="0">
                <a:latin typeface="Söhne"/>
              </a:rPr>
              <a:t>menghitung keliling lingkaran dalam</a:t>
            </a:r>
            <a:r>
              <a:rPr lang="sv-SE" sz="2800" b="1" dirty="0">
                <a:latin typeface="Söhne"/>
              </a:rPr>
              <a:t> Python.</a:t>
            </a:r>
          </a:p>
        </p:txBody>
      </p:sp>
      <p:pic>
        <p:nvPicPr>
          <p:cNvPr id="3" name="Gambar 2">
            <a:extLst>
              <a:ext uri="{FF2B5EF4-FFF2-40B4-BE49-F238E27FC236}">
                <a16:creationId xmlns:a16="http://schemas.microsoft.com/office/drawing/2014/main" id="{DB4456FC-1327-9168-51E7-A3C6425C8262}"/>
              </a:ext>
            </a:extLst>
          </p:cNvPr>
          <p:cNvPicPr>
            <a:picLocks noChangeAspect="1"/>
          </p:cNvPicPr>
          <p:nvPr/>
        </p:nvPicPr>
        <p:blipFill>
          <a:blip r:embed="rId22"/>
          <a:stretch>
            <a:fillRect/>
          </a:stretch>
        </p:blipFill>
        <p:spPr>
          <a:xfrm>
            <a:off x="5643414" y="2367465"/>
            <a:ext cx="12199435" cy="6468241"/>
          </a:xfrm>
          <a:prstGeom prst="rect">
            <a:avLst/>
          </a:prstGeom>
        </p:spPr>
      </p:pic>
      <p:sp>
        <p:nvSpPr>
          <p:cNvPr id="4" name="Freeform 28">
            <a:extLst>
              <a:ext uri="{FF2B5EF4-FFF2-40B4-BE49-F238E27FC236}">
                <a16:creationId xmlns:a16="http://schemas.microsoft.com/office/drawing/2014/main" id="{B3FD9265-4EAD-7426-F522-AF185A3542DB}"/>
              </a:ext>
            </a:extLst>
          </p:cNvPr>
          <p:cNvSpPr/>
          <p:nvPr/>
        </p:nvSpPr>
        <p:spPr>
          <a:xfrm>
            <a:off x="16745967" y="3009900"/>
            <a:ext cx="581275" cy="720806"/>
          </a:xfrm>
          <a:custGeom>
            <a:avLst/>
            <a:gdLst/>
            <a:ahLst/>
            <a:cxnLst/>
            <a:rect l="l" t="t" r="r" b="b"/>
            <a:pathLst>
              <a:path w="423187" h="558160">
                <a:moveTo>
                  <a:pt x="0" y="0"/>
                </a:moveTo>
                <a:lnTo>
                  <a:pt x="423187" y="0"/>
                </a:lnTo>
                <a:lnTo>
                  <a:pt x="423187" y="558161"/>
                </a:lnTo>
                <a:lnTo>
                  <a:pt x="0" y="55816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id-ID" dirty="0"/>
          </a:p>
        </p:txBody>
      </p:sp>
    </p:spTree>
    <p:extLst>
      <p:ext uri="{BB962C8B-B14F-4D97-AF65-F5344CB8AC3E}">
        <p14:creationId xmlns:p14="http://schemas.microsoft.com/office/powerpoint/2010/main" val="149189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6736" y="-5817236"/>
            <a:ext cx="21921472" cy="21921472"/>
          </a:xfrm>
          <a:custGeom>
            <a:avLst/>
            <a:gdLst/>
            <a:ahLst/>
            <a:cxnLst/>
            <a:rect l="l" t="t" r="r" b="b"/>
            <a:pathLst>
              <a:path w="21921472" h="21921472">
                <a:moveTo>
                  <a:pt x="0" y="0"/>
                </a:moveTo>
                <a:lnTo>
                  <a:pt x="21921472" y="0"/>
                </a:lnTo>
                <a:lnTo>
                  <a:pt x="21921472" y="21921472"/>
                </a:lnTo>
                <a:lnTo>
                  <a:pt x="0" y="2192147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026036" y="1828779"/>
            <a:ext cx="14235927" cy="6629441"/>
            <a:chOff x="0" y="0"/>
            <a:chExt cx="3749380" cy="1746026"/>
          </a:xfrm>
        </p:grpSpPr>
        <p:sp>
          <p:nvSpPr>
            <p:cNvPr id="4" name="Freeform 4"/>
            <p:cNvSpPr/>
            <p:nvPr/>
          </p:nvSpPr>
          <p:spPr>
            <a:xfrm>
              <a:off x="0" y="0"/>
              <a:ext cx="3749380" cy="1746026"/>
            </a:xfrm>
            <a:custGeom>
              <a:avLst/>
              <a:gdLst/>
              <a:ahLst/>
              <a:cxnLst/>
              <a:rect l="l" t="t" r="r" b="b"/>
              <a:pathLst>
                <a:path w="3749380" h="1746026">
                  <a:moveTo>
                    <a:pt x="0" y="0"/>
                  </a:moveTo>
                  <a:lnTo>
                    <a:pt x="3749380" y="0"/>
                  </a:lnTo>
                  <a:lnTo>
                    <a:pt x="3749380" y="1746026"/>
                  </a:lnTo>
                  <a:lnTo>
                    <a:pt x="0" y="1746026"/>
                  </a:lnTo>
                  <a:close/>
                </a:path>
              </a:pathLst>
            </a:custGeom>
            <a:solidFill>
              <a:srgbClr val="FEFF99"/>
            </a:solidFill>
            <a:ln w="95250" cap="sq">
              <a:solidFill>
                <a:srgbClr val="CCCCCC"/>
              </a:solidFill>
              <a:prstDash val="sysDot"/>
              <a:miter/>
            </a:ln>
          </p:spPr>
        </p:sp>
        <p:sp>
          <p:nvSpPr>
            <p:cNvPr id="5" name="TextBox 5"/>
            <p:cNvSpPr txBox="1"/>
            <p:nvPr/>
          </p:nvSpPr>
          <p:spPr>
            <a:xfrm>
              <a:off x="0" y="-38100"/>
              <a:ext cx="3749380" cy="1784126"/>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1301375" y="0"/>
            <a:ext cx="20890750" cy="795781"/>
            <a:chOff x="0" y="0"/>
            <a:chExt cx="5502091" cy="209588"/>
          </a:xfrm>
        </p:grpSpPr>
        <p:sp>
          <p:nvSpPr>
            <p:cNvPr id="8" name="Freeform 8"/>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txBody>
            <a:bodyPr/>
            <a:lstStyle/>
            <a:p>
              <a:endParaRPr lang="id-ID"/>
            </a:p>
          </p:txBody>
        </p:sp>
        <p:sp>
          <p:nvSpPr>
            <p:cNvPr id="9" name="TextBox 9"/>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grpSp>
        <p:nvGrpSpPr>
          <p:cNvPr id="12" name="Group 12"/>
          <p:cNvGrpSpPr/>
          <p:nvPr/>
        </p:nvGrpSpPr>
        <p:grpSpPr>
          <a:xfrm>
            <a:off x="-1301375" y="9491219"/>
            <a:ext cx="20890750" cy="795781"/>
            <a:chOff x="0" y="0"/>
            <a:chExt cx="5502091" cy="209588"/>
          </a:xfrm>
        </p:grpSpPr>
        <p:sp>
          <p:nvSpPr>
            <p:cNvPr id="13" name="Freeform 13"/>
            <p:cNvSpPr/>
            <p:nvPr/>
          </p:nvSpPr>
          <p:spPr>
            <a:xfrm>
              <a:off x="0" y="0"/>
              <a:ext cx="5502091" cy="209588"/>
            </a:xfrm>
            <a:custGeom>
              <a:avLst/>
              <a:gdLst/>
              <a:ahLst/>
              <a:cxnLst/>
              <a:rect l="l" t="t" r="r" b="b"/>
              <a:pathLst>
                <a:path w="5502091" h="209588">
                  <a:moveTo>
                    <a:pt x="0" y="0"/>
                  </a:moveTo>
                  <a:lnTo>
                    <a:pt x="5502091" y="0"/>
                  </a:lnTo>
                  <a:lnTo>
                    <a:pt x="5502091" y="209588"/>
                  </a:lnTo>
                  <a:lnTo>
                    <a:pt x="0" y="209588"/>
                  </a:lnTo>
                  <a:close/>
                </a:path>
              </a:pathLst>
            </a:custGeom>
            <a:solidFill>
              <a:srgbClr val="1818B7"/>
            </a:solidFill>
            <a:ln w="95250" cap="sq">
              <a:solidFill>
                <a:srgbClr val="1818B7"/>
              </a:solidFill>
              <a:prstDash val="solid"/>
              <a:miter/>
            </a:ln>
          </p:spPr>
          <p:txBody>
            <a:bodyPr/>
            <a:lstStyle/>
            <a:p>
              <a:endParaRPr lang="id-ID"/>
            </a:p>
          </p:txBody>
        </p:sp>
        <p:sp>
          <p:nvSpPr>
            <p:cNvPr id="14" name="TextBox 14"/>
            <p:cNvSpPr txBox="1"/>
            <p:nvPr/>
          </p:nvSpPr>
          <p:spPr>
            <a:xfrm>
              <a:off x="0" y="-47625"/>
              <a:ext cx="5502091" cy="257213"/>
            </a:xfrm>
            <a:prstGeom prst="rect">
              <a:avLst/>
            </a:prstGeom>
          </p:spPr>
          <p:txBody>
            <a:bodyPr lIns="254000" tIns="254000" rIns="254000" bIns="254000" rtlCol="0" anchor="ctr"/>
            <a:lstStyle/>
            <a:p>
              <a:pPr>
                <a:lnSpc>
                  <a:spcPts val="3499"/>
                </a:lnSpc>
              </a:pPr>
              <a:endParaRPr/>
            </a:p>
          </p:txBody>
        </p:sp>
      </p:grpSp>
      <p:grpSp>
        <p:nvGrpSpPr>
          <p:cNvPr id="19" name="Group 19"/>
          <p:cNvGrpSpPr/>
          <p:nvPr/>
        </p:nvGrpSpPr>
        <p:grpSpPr>
          <a:xfrm>
            <a:off x="15600318" y="4759728"/>
            <a:ext cx="1658982" cy="4147456"/>
            <a:chOff x="0" y="0"/>
            <a:chExt cx="2211976" cy="5529941"/>
          </a:xfrm>
        </p:grpSpPr>
        <p:sp>
          <p:nvSpPr>
            <p:cNvPr id="20" name="Freeform 20"/>
            <p:cNvSpPr/>
            <p:nvPr/>
          </p:nvSpPr>
          <p:spPr>
            <a:xfrm>
              <a:off x="0"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105988" y="0"/>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0"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1105988" y="2211976"/>
              <a:ext cx="1105988" cy="1105988"/>
            </a:xfrm>
            <a:custGeom>
              <a:avLst/>
              <a:gdLst/>
              <a:ahLst/>
              <a:cxnLst/>
              <a:rect l="l" t="t" r="r" b="b"/>
              <a:pathLst>
                <a:path w="1105988" h="1105988">
                  <a:moveTo>
                    <a:pt x="0" y="0"/>
                  </a:moveTo>
                  <a:lnTo>
                    <a:pt x="1105988" y="0"/>
                  </a:lnTo>
                  <a:lnTo>
                    <a:pt x="1105988" y="1105989"/>
                  </a:lnTo>
                  <a:lnTo>
                    <a:pt x="0" y="11059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0"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1105988" y="1105988"/>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0"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7" name="Freeform 27"/>
            <p:cNvSpPr/>
            <p:nvPr/>
          </p:nvSpPr>
          <p:spPr>
            <a:xfrm>
              <a:off x="1105988" y="3317965"/>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8" name="Freeform 28"/>
            <p:cNvSpPr/>
            <p:nvPr/>
          </p:nvSpPr>
          <p:spPr>
            <a:xfrm>
              <a:off x="0"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9" name="Freeform 29"/>
            <p:cNvSpPr/>
            <p:nvPr/>
          </p:nvSpPr>
          <p:spPr>
            <a:xfrm>
              <a:off x="1105988" y="4423953"/>
              <a:ext cx="1105988" cy="1105988"/>
            </a:xfrm>
            <a:custGeom>
              <a:avLst/>
              <a:gdLst/>
              <a:ahLst/>
              <a:cxnLst/>
              <a:rect l="l" t="t" r="r" b="b"/>
              <a:pathLst>
                <a:path w="1105988" h="1105988">
                  <a:moveTo>
                    <a:pt x="0" y="0"/>
                  </a:moveTo>
                  <a:lnTo>
                    <a:pt x="1105988" y="0"/>
                  </a:lnTo>
                  <a:lnTo>
                    <a:pt x="1105988" y="1105988"/>
                  </a:lnTo>
                  <a:lnTo>
                    <a:pt x="0" y="11059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0" name="Freeform 30"/>
            <p:cNvSpPr/>
            <p:nvPr/>
          </p:nvSpPr>
          <p:spPr>
            <a:xfrm>
              <a:off x="1284474" y="4613333"/>
              <a:ext cx="749016" cy="727227"/>
            </a:xfrm>
            <a:custGeom>
              <a:avLst/>
              <a:gdLst/>
              <a:ahLst/>
              <a:cxnLst/>
              <a:rect l="l" t="t" r="r" b="b"/>
              <a:pathLst>
                <a:path w="749016" h="727227">
                  <a:moveTo>
                    <a:pt x="0" y="0"/>
                  </a:moveTo>
                  <a:lnTo>
                    <a:pt x="749016" y="0"/>
                  </a:lnTo>
                  <a:lnTo>
                    <a:pt x="749016" y="727227"/>
                  </a:lnTo>
                  <a:lnTo>
                    <a:pt x="0" y="72722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sp>
        <p:nvSpPr>
          <p:cNvPr id="31" name="Freeform 31"/>
          <p:cNvSpPr/>
          <p:nvPr/>
        </p:nvSpPr>
        <p:spPr>
          <a:xfrm rot="3207690">
            <a:off x="6778520" y="8056080"/>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32" name="Freeform 32"/>
          <p:cNvSpPr/>
          <p:nvPr/>
        </p:nvSpPr>
        <p:spPr>
          <a:xfrm>
            <a:off x="15235587" y="4383955"/>
            <a:ext cx="635693" cy="654740"/>
          </a:xfrm>
          <a:custGeom>
            <a:avLst/>
            <a:gdLst/>
            <a:ahLst/>
            <a:cxnLst/>
            <a:rect l="l" t="t" r="r" b="b"/>
            <a:pathLst>
              <a:path w="635693" h="654740">
                <a:moveTo>
                  <a:pt x="0" y="0"/>
                </a:moveTo>
                <a:lnTo>
                  <a:pt x="635692" y="0"/>
                </a:lnTo>
                <a:lnTo>
                  <a:pt x="635692" y="654740"/>
                </a:lnTo>
                <a:lnTo>
                  <a:pt x="0" y="65474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3" name="Freeform 33"/>
          <p:cNvSpPr/>
          <p:nvPr/>
        </p:nvSpPr>
        <p:spPr>
          <a:xfrm>
            <a:off x="2474728" y="2252104"/>
            <a:ext cx="798979" cy="798979"/>
          </a:xfrm>
          <a:custGeom>
            <a:avLst/>
            <a:gdLst/>
            <a:ahLst/>
            <a:cxnLst/>
            <a:rect l="l" t="t" r="r" b="b"/>
            <a:pathLst>
              <a:path w="798979" h="798979">
                <a:moveTo>
                  <a:pt x="0" y="0"/>
                </a:moveTo>
                <a:lnTo>
                  <a:pt x="798979" y="0"/>
                </a:lnTo>
                <a:lnTo>
                  <a:pt x="798979" y="798979"/>
                </a:lnTo>
                <a:lnTo>
                  <a:pt x="0" y="7989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35" name="Freeform 35"/>
          <p:cNvSpPr/>
          <p:nvPr/>
        </p:nvSpPr>
        <p:spPr>
          <a:xfrm>
            <a:off x="13344126" y="2353235"/>
            <a:ext cx="2527153" cy="473267"/>
          </a:xfrm>
          <a:custGeom>
            <a:avLst/>
            <a:gdLst/>
            <a:ahLst/>
            <a:cxnLst/>
            <a:rect l="l" t="t" r="r" b="b"/>
            <a:pathLst>
              <a:path w="2527153" h="473267">
                <a:moveTo>
                  <a:pt x="0" y="0"/>
                </a:moveTo>
                <a:lnTo>
                  <a:pt x="2527153" y="0"/>
                </a:lnTo>
                <a:lnTo>
                  <a:pt x="2527153" y="473266"/>
                </a:lnTo>
                <a:lnTo>
                  <a:pt x="0" y="4732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7" name="Kotak Teks 16">
            <a:extLst>
              <a:ext uri="{FF2B5EF4-FFF2-40B4-BE49-F238E27FC236}">
                <a16:creationId xmlns:a16="http://schemas.microsoft.com/office/drawing/2014/main" id="{EE26AC14-3B8A-DEAC-AC5E-BE11B1733D1A}"/>
              </a:ext>
            </a:extLst>
          </p:cNvPr>
          <p:cNvSpPr txBox="1"/>
          <p:nvPr/>
        </p:nvSpPr>
        <p:spPr>
          <a:xfrm>
            <a:off x="2551258" y="3227675"/>
            <a:ext cx="12516483" cy="4832092"/>
          </a:xfrm>
          <a:prstGeom prst="rect">
            <a:avLst/>
          </a:prstGeom>
          <a:noFill/>
        </p:spPr>
        <p:txBody>
          <a:bodyPr wrap="square">
            <a:spAutoFit/>
          </a:bodyPr>
          <a:lstStyle/>
          <a:p>
            <a:pPr algn="just"/>
            <a:r>
              <a:rPr lang="id-ID" sz="2800" b="0" i="0" dirty="0">
                <a:effectLst/>
                <a:latin typeface="Söhne"/>
              </a:rPr>
              <a:t>	</a:t>
            </a:r>
            <a:r>
              <a:rPr lang="id-ID" sz="2800" b="0" i="0" dirty="0" err="1">
                <a:effectLst/>
                <a:latin typeface="Söhne"/>
              </a:rPr>
              <a:t>Continuous</a:t>
            </a:r>
            <a:r>
              <a:rPr lang="id-ID" sz="2800" b="0" i="0" dirty="0">
                <a:effectLst/>
                <a:latin typeface="Söhne"/>
              </a:rPr>
              <a:t> </a:t>
            </a:r>
            <a:r>
              <a:rPr lang="id-ID" sz="2800" b="0" i="0" dirty="0" err="1">
                <a:effectLst/>
                <a:latin typeface="Söhne"/>
              </a:rPr>
              <a:t>Integration</a:t>
            </a:r>
            <a:r>
              <a:rPr lang="id-ID" sz="2800" b="0" i="0" dirty="0">
                <a:effectLst/>
                <a:latin typeface="Söhne"/>
              </a:rPr>
              <a:t> (CI) dan </a:t>
            </a:r>
            <a:r>
              <a:rPr lang="id-ID" sz="2800" b="0" i="0" dirty="0" err="1">
                <a:effectLst/>
                <a:latin typeface="Söhne"/>
              </a:rPr>
              <a:t>Continuous</a:t>
            </a:r>
            <a:r>
              <a:rPr lang="id-ID" sz="2800" b="0" i="0" dirty="0">
                <a:effectLst/>
                <a:latin typeface="Söhne"/>
              </a:rPr>
              <a:t> </a:t>
            </a:r>
            <a:r>
              <a:rPr lang="id-ID" sz="2800" b="0" i="0" dirty="0" err="1">
                <a:effectLst/>
                <a:latin typeface="Söhne"/>
              </a:rPr>
              <a:t>Delivery</a:t>
            </a:r>
            <a:r>
              <a:rPr lang="id-ID" sz="2800" b="0" i="0" dirty="0">
                <a:effectLst/>
                <a:latin typeface="Söhne"/>
              </a:rPr>
              <a:t> (CD) adalah dua praktik kunci dalam pengembangan perangkat lunak yang memiliki tujuan untuk meningkatkan produktivitas, kualitas, dan kecepatan dalam proses pengembangan perangkat lunak.</a:t>
            </a:r>
            <a:endParaRPr lang="id-ID" sz="2800" dirty="0">
              <a:latin typeface="Söhne"/>
            </a:endParaRPr>
          </a:p>
          <a:p>
            <a:pPr algn="just"/>
            <a:endParaRPr lang="id-ID" sz="2800" b="0" i="0" dirty="0">
              <a:effectLst/>
              <a:latin typeface="Söhne"/>
            </a:endParaRPr>
          </a:p>
          <a:p>
            <a:pPr algn="just"/>
            <a:r>
              <a:rPr lang="id-ID" sz="2800" dirty="0">
                <a:latin typeface="Söhne"/>
              </a:rPr>
              <a:t>	</a:t>
            </a:r>
            <a:r>
              <a:rPr lang="id-ID" sz="2800" b="0" i="0" dirty="0">
                <a:effectLst/>
                <a:latin typeface="Söhne"/>
              </a:rPr>
              <a:t>Tujuan akhir dari CI/CD adalah memungkinkan pengembangan perangkat lunak yang lebih efisien, cepat, dan berkualitas tinggi. Ini membantu perusahaan dalam meminimalkan risiko, merespons dengan cepat terhadap perubahan, dan memberikan nilai kepada pengguna akhir lebih efisien. CI/CD juga mendukung budaya kolaborasi, otomatisasi, dan pemantauan yang penting dalam dunia pengembangan perangkat lunak saat ini.</a:t>
            </a:r>
            <a:endParaRPr lang="id-ID" sz="2800" dirty="0"/>
          </a:p>
        </p:txBody>
      </p:sp>
      <p:sp>
        <p:nvSpPr>
          <p:cNvPr id="18" name="TextBox 34">
            <a:extLst>
              <a:ext uri="{FF2B5EF4-FFF2-40B4-BE49-F238E27FC236}">
                <a16:creationId xmlns:a16="http://schemas.microsoft.com/office/drawing/2014/main" id="{DAB29E5A-7BC6-D3FC-A064-7F3E5CD7B2D8}"/>
              </a:ext>
            </a:extLst>
          </p:cNvPr>
          <p:cNvSpPr txBox="1"/>
          <p:nvPr/>
        </p:nvSpPr>
        <p:spPr>
          <a:xfrm>
            <a:off x="5103219" y="2044556"/>
            <a:ext cx="8240907" cy="1154162"/>
          </a:xfrm>
          <a:prstGeom prst="rect">
            <a:avLst/>
          </a:prstGeom>
        </p:spPr>
        <p:txBody>
          <a:bodyPr lIns="0" tIns="0" rIns="0" bIns="0" rtlCol="0" anchor="t">
            <a:spAutoFit/>
          </a:bodyPr>
          <a:lstStyle/>
          <a:p>
            <a:pPr algn="ctr">
              <a:lnSpc>
                <a:spcPts val="8999"/>
              </a:lnSpc>
            </a:pPr>
            <a:r>
              <a:rPr lang="id-ID" sz="8999" dirty="0">
                <a:solidFill>
                  <a:srgbClr val="000000"/>
                </a:solidFill>
                <a:latin typeface="Retropix"/>
              </a:rPr>
              <a:t>CI / CD</a:t>
            </a:r>
            <a:endParaRPr lang="en-US" sz="8999" dirty="0">
              <a:solidFill>
                <a:srgbClr val="000000"/>
              </a:solidFill>
              <a:latin typeface="Retropix"/>
            </a:endParaRPr>
          </a:p>
        </p:txBody>
      </p:sp>
    </p:spTree>
    <p:extLst>
      <p:ext uri="{BB962C8B-B14F-4D97-AF65-F5344CB8AC3E}">
        <p14:creationId xmlns:p14="http://schemas.microsoft.com/office/powerpoint/2010/main" val="655547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848735" y="2010265"/>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4877084" y="572421"/>
            <a:ext cx="11362023" cy="897682"/>
          </a:xfrm>
          <a:prstGeom prst="rect">
            <a:avLst/>
          </a:prstGeom>
        </p:spPr>
        <p:txBody>
          <a:bodyPr lIns="0" tIns="0" rIns="0" bIns="0" rtlCol="0" anchor="t">
            <a:spAutoFit/>
          </a:bodyPr>
          <a:lstStyle/>
          <a:p>
            <a:pPr>
              <a:lnSpc>
                <a:spcPts val="6999"/>
              </a:lnSpc>
            </a:pPr>
            <a:r>
              <a:rPr lang="id-ID" sz="6999" dirty="0">
                <a:solidFill>
                  <a:srgbClr val="FFFFFF"/>
                </a:solidFill>
                <a:latin typeface="Retropix"/>
              </a:rPr>
              <a:t>KONFIGURASI CI / CD</a:t>
            </a:r>
            <a:endParaRPr lang="en-US" sz="6999" dirty="0">
              <a:solidFill>
                <a:srgbClr val="FFFFFF"/>
              </a:solidFill>
              <a:latin typeface="Retropix"/>
            </a:endParaRPr>
          </a:p>
        </p:txBody>
      </p:sp>
      <p:sp>
        <p:nvSpPr>
          <p:cNvPr id="14" name="TextBox 14"/>
          <p:cNvSpPr txBox="1"/>
          <p:nvPr/>
        </p:nvSpPr>
        <p:spPr>
          <a:xfrm>
            <a:off x="2948582" y="7208504"/>
            <a:ext cx="3857003" cy="687304"/>
          </a:xfrm>
          <a:prstGeom prst="rect">
            <a:avLst/>
          </a:prstGeom>
        </p:spPr>
        <p:txBody>
          <a:bodyPr lIns="0" tIns="0" rIns="0" bIns="0" rtlCol="0" anchor="t">
            <a:spAutoFit/>
          </a:bodyPr>
          <a:lstStyle/>
          <a:p>
            <a:pPr algn="ctr">
              <a:lnSpc>
                <a:spcPts val="2800"/>
              </a:lnSpc>
            </a:pPr>
            <a:r>
              <a:rPr lang="id-ID" sz="2000" dirty="0">
                <a:solidFill>
                  <a:srgbClr val="FFFFFF"/>
                </a:solidFill>
                <a:latin typeface="Public Sans"/>
              </a:rPr>
              <a:t>Membuat </a:t>
            </a:r>
            <a:r>
              <a:rPr lang="id-ID" sz="2000" dirty="0" err="1">
                <a:solidFill>
                  <a:srgbClr val="FFFFFF"/>
                </a:solidFill>
                <a:latin typeface="Public Sans"/>
              </a:rPr>
              <a:t>repository</a:t>
            </a:r>
            <a:r>
              <a:rPr lang="id-ID" sz="2000" dirty="0">
                <a:solidFill>
                  <a:srgbClr val="FFFFFF"/>
                </a:solidFill>
                <a:latin typeface="Public Sans"/>
              </a:rPr>
              <a:t> baru dengan nama TESTING QA</a:t>
            </a:r>
            <a:endParaRPr lang="en-US" sz="2000" dirty="0">
              <a:solidFill>
                <a:srgbClr val="FFFFFF"/>
              </a:solidFill>
              <a:latin typeface="Public Sans"/>
            </a:endParaRPr>
          </a:p>
        </p:txBody>
      </p:sp>
      <p:grpSp>
        <p:nvGrpSpPr>
          <p:cNvPr id="22" name="Group 22"/>
          <p:cNvGrpSpPr/>
          <p:nvPr/>
        </p:nvGrpSpPr>
        <p:grpSpPr>
          <a:xfrm>
            <a:off x="0" y="9052698"/>
            <a:ext cx="18288000" cy="1234302"/>
            <a:chOff x="0" y="0"/>
            <a:chExt cx="4816593" cy="325084"/>
          </a:xfrm>
        </p:grpSpPr>
        <p:sp>
          <p:nvSpPr>
            <p:cNvPr id="23" name="Freeform 2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24" name="TextBox 24"/>
            <p:cNvSpPr txBox="1"/>
            <p:nvPr/>
          </p:nvSpPr>
          <p:spPr>
            <a:xfrm>
              <a:off x="0" y="-38100"/>
              <a:ext cx="4816593" cy="363184"/>
            </a:xfrm>
            <a:prstGeom prst="rect">
              <a:avLst/>
            </a:prstGeom>
          </p:spPr>
          <p:txBody>
            <a:bodyPr lIns="254000" tIns="254000" rIns="254000" bIns="254000" rtlCol="0" anchor="ctr"/>
            <a:lstStyle/>
            <a:p>
              <a:pPr>
                <a:lnSpc>
                  <a:spcPts val="2100"/>
                </a:lnSpc>
              </a:pPr>
              <a:endParaRPr/>
            </a:p>
          </p:txBody>
        </p:sp>
      </p:grpSp>
      <p:grpSp>
        <p:nvGrpSpPr>
          <p:cNvPr id="25" name="Group 25"/>
          <p:cNvGrpSpPr/>
          <p:nvPr/>
        </p:nvGrpSpPr>
        <p:grpSpPr>
          <a:xfrm>
            <a:off x="237414" y="9267586"/>
            <a:ext cx="804526" cy="804526"/>
            <a:chOff x="0" y="0"/>
            <a:chExt cx="1072702" cy="1072702"/>
          </a:xfrm>
        </p:grpSpPr>
        <p:sp>
          <p:nvSpPr>
            <p:cNvPr id="26" name="Freeform 2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8" name="Freeform 2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Freeform 3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Freeform 3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pic>
        <p:nvPicPr>
          <p:cNvPr id="4" name="Gambar 3">
            <a:extLst>
              <a:ext uri="{FF2B5EF4-FFF2-40B4-BE49-F238E27FC236}">
                <a16:creationId xmlns:a16="http://schemas.microsoft.com/office/drawing/2014/main" id="{FEBD3616-CE52-843E-63BE-57D8AD837B2E}"/>
              </a:ext>
            </a:extLst>
          </p:cNvPr>
          <p:cNvPicPr>
            <a:picLocks noChangeAspect="1"/>
          </p:cNvPicPr>
          <p:nvPr/>
        </p:nvPicPr>
        <p:blipFill>
          <a:blip r:embed="rId18"/>
          <a:stretch>
            <a:fillRect/>
          </a:stretch>
        </p:blipFill>
        <p:spPr>
          <a:xfrm>
            <a:off x="907427" y="2542887"/>
            <a:ext cx="7495004" cy="3977817"/>
          </a:xfrm>
          <a:prstGeom prst="rect">
            <a:avLst/>
          </a:prstGeom>
        </p:spPr>
      </p:pic>
      <p:sp>
        <p:nvSpPr>
          <p:cNvPr id="33" name="Freeform 2">
            <a:extLst>
              <a:ext uri="{FF2B5EF4-FFF2-40B4-BE49-F238E27FC236}">
                <a16:creationId xmlns:a16="http://schemas.microsoft.com/office/drawing/2014/main" id="{685D81F2-3CD1-1A94-B356-E312C6C48FE0}"/>
              </a:ext>
            </a:extLst>
          </p:cNvPr>
          <p:cNvSpPr/>
          <p:nvPr/>
        </p:nvSpPr>
        <p:spPr>
          <a:xfrm>
            <a:off x="9601200" y="2010266"/>
            <a:ext cx="7763586" cy="4668959"/>
          </a:xfrm>
          <a:custGeom>
            <a:avLst/>
            <a:gdLst/>
            <a:ahLst/>
            <a:cxnLst/>
            <a:rect l="l" t="t" r="r" b="b"/>
            <a:pathLst>
              <a:path w="3085000" h="3085000">
                <a:moveTo>
                  <a:pt x="0" y="0"/>
                </a:moveTo>
                <a:lnTo>
                  <a:pt x="3085000" y="0"/>
                </a:lnTo>
                <a:lnTo>
                  <a:pt x="3085000" y="3085000"/>
                </a:lnTo>
                <a:lnTo>
                  <a:pt x="0" y="308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14">
            <a:extLst>
              <a:ext uri="{FF2B5EF4-FFF2-40B4-BE49-F238E27FC236}">
                <a16:creationId xmlns:a16="http://schemas.microsoft.com/office/drawing/2014/main" id="{E354C2A3-436C-B9FA-EE38-1C1274B7C82E}"/>
              </a:ext>
            </a:extLst>
          </p:cNvPr>
          <p:cNvSpPr txBox="1"/>
          <p:nvPr/>
        </p:nvSpPr>
        <p:spPr>
          <a:xfrm>
            <a:off x="11554491" y="7219388"/>
            <a:ext cx="3857003" cy="687304"/>
          </a:xfrm>
          <a:prstGeom prst="rect">
            <a:avLst/>
          </a:prstGeom>
        </p:spPr>
        <p:txBody>
          <a:bodyPr lIns="0" tIns="0" rIns="0" bIns="0" rtlCol="0" anchor="t">
            <a:spAutoFit/>
          </a:bodyPr>
          <a:lstStyle/>
          <a:p>
            <a:pPr algn="ctr">
              <a:lnSpc>
                <a:spcPts val="2800"/>
              </a:lnSpc>
            </a:pPr>
            <a:r>
              <a:rPr lang="id-ID" sz="2000" dirty="0">
                <a:solidFill>
                  <a:srgbClr val="FFFFFF"/>
                </a:solidFill>
                <a:latin typeface="Public Sans"/>
              </a:rPr>
              <a:t>Selanjutnya klik menu </a:t>
            </a:r>
            <a:r>
              <a:rPr lang="id-ID" sz="2000" dirty="0" err="1">
                <a:solidFill>
                  <a:srgbClr val="FFFFFF"/>
                </a:solidFill>
                <a:latin typeface="Public Sans"/>
              </a:rPr>
              <a:t>Add</a:t>
            </a:r>
            <a:r>
              <a:rPr lang="id-ID" sz="2000" dirty="0">
                <a:solidFill>
                  <a:srgbClr val="FFFFFF"/>
                </a:solidFill>
                <a:latin typeface="Public Sans"/>
              </a:rPr>
              <a:t> </a:t>
            </a:r>
            <a:r>
              <a:rPr lang="id-ID" sz="2000" dirty="0" err="1">
                <a:solidFill>
                  <a:srgbClr val="FFFFFF"/>
                </a:solidFill>
                <a:latin typeface="Public Sans"/>
              </a:rPr>
              <a:t>file</a:t>
            </a:r>
            <a:r>
              <a:rPr lang="id-ID" sz="2000" dirty="0">
                <a:solidFill>
                  <a:srgbClr val="FFFFFF"/>
                </a:solidFill>
                <a:latin typeface="Public Sans"/>
              </a:rPr>
              <a:t> lalu pilih </a:t>
            </a:r>
            <a:r>
              <a:rPr lang="id-ID" sz="2000" dirty="0" err="1">
                <a:solidFill>
                  <a:srgbClr val="FFFFFF"/>
                </a:solidFill>
                <a:latin typeface="Public Sans"/>
              </a:rPr>
              <a:t>Upload</a:t>
            </a:r>
            <a:r>
              <a:rPr lang="id-ID" sz="2000" dirty="0">
                <a:solidFill>
                  <a:srgbClr val="FFFFFF"/>
                </a:solidFill>
                <a:latin typeface="Public Sans"/>
              </a:rPr>
              <a:t> </a:t>
            </a:r>
            <a:r>
              <a:rPr lang="id-ID" sz="2000" dirty="0" err="1">
                <a:solidFill>
                  <a:srgbClr val="FFFFFF"/>
                </a:solidFill>
                <a:latin typeface="Public Sans"/>
              </a:rPr>
              <a:t>file</a:t>
            </a:r>
            <a:endParaRPr lang="en-US" sz="2000" dirty="0">
              <a:solidFill>
                <a:srgbClr val="FFFFFF"/>
              </a:solidFill>
              <a:latin typeface="Public Sans"/>
            </a:endParaRPr>
          </a:p>
        </p:txBody>
      </p:sp>
      <p:pic>
        <p:nvPicPr>
          <p:cNvPr id="38" name="Gambar 37">
            <a:extLst>
              <a:ext uri="{FF2B5EF4-FFF2-40B4-BE49-F238E27FC236}">
                <a16:creationId xmlns:a16="http://schemas.microsoft.com/office/drawing/2014/main" id="{D6F25E1F-3C04-7D7C-3FDB-17790B8A65CC}"/>
              </a:ext>
            </a:extLst>
          </p:cNvPr>
          <p:cNvPicPr>
            <a:picLocks noChangeAspect="1"/>
          </p:cNvPicPr>
          <p:nvPr/>
        </p:nvPicPr>
        <p:blipFill>
          <a:blip r:embed="rId19"/>
          <a:stretch>
            <a:fillRect/>
          </a:stretch>
        </p:blipFill>
        <p:spPr>
          <a:xfrm>
            <a:off x="9728121" y="2525194"/>
            <a:ext cx="7509742" cy="3977817"/>
          </a:xfrm>
          <a:prstGeom prst="rect">
            <a:avLst/>
          </a:prstGeom>
        </p:spPr>
      </p:pic>
      <p:sp>
        <p:nvSpPr>
          <p:cNvPr id="39" name="Freeform 28">
            <a:extLst>
              <a:ext uri="{FF2B5EF4-FFF2-40B4-BE49-F238E27FC236}">
                <a16:creationId xmlns:a16="http://schemas.microsoft.com/office/drawing/2014/main" id="{A152A06C-0E82-1A9A-FA14-36D8E896DD30}"/>
              </a:ext>
            </a:extLst>
          </p:cNvPr>
          <p:cNvSpPr/>
          <p:nvPr/>
        </p:nvSpPr>
        <p:spPr>
          <a:xfrm rot="20751592">
            <a:off x="13908247" y="4398115"/>
            <a:ext cx="286870" cy="361809"/>
          </a:xfrm>
          <a:custGeom>
            <a:avLst/>
            <a:gdLst/>
            <a:ahLst/>
            <a:cxnLst/>
            <a:rect l="l" t="t" r="r" b="b"/>
            <a:pathLst>
              <a:path w="423187" h="558160">
                <a:moveTo>
                  <a:pt x="0" y="0"/>
                </a:moveTo>
                <a:lnTo>
                  <a:pt x="423187" y="0"/>
                </a:lnTo>
                <a:lnTo>
                  <a:pt x="423187" y="558161"/>
                </a:lnTo>
                <a:lnTo>
                  <a:pt x="0" y="5581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Tree>
    <p:extLst>
      <p:ext uri="{BB962C8B-B14F-4D97-AF65-F5344CB8AC3E}">
        <p14:creationId xmlns:p14="http://schemas.microsoft.com/office/powerpoint/2010/main" val="1563852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838</Words>
  <Application>Microsoft Office PowerPoint</Application>
  <PresentationFormat>Kustom</PresentationFormat>
  <Paragraphs>65</Paragraphs>
  <Slides>13</Slides>
  <Notes>0</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13</vt:i4>
      </vt:variant>
    </vt:vector>
  </HeadingPairs>
  <TitlesOfParts>
    <vt:vector size="20" baseType="lpstr">
      <vt:lpstr>Calibri</vt:lpstr>
      <vt:lpstr>Arial</vt:lpstr>
      <vt:lpstr>Retropix Bold</vt:lpstr>
      <vt:lpstr>Söhne</vt:lpstr>
      <vt:lpstr>Public Sans</vt:lpstr>
      <vt:lpstr>Retropix</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Grey Blue Trendy Retro Digitalism Creative Presentation</dc:title>
  <dc:creator>Ilham</dc:creator>
  <cp:lastModifiedBy>muhamad ilham</cp:lastModifiedBy>
  <cp:revision>5</cp:revision>
  <dcterms:created xsi:type="dcterms:W3CDTF">2006-08-16T00:00:00Z</dcterms:created>
  <dcterms:modified xsi:type="dcterms:W3CDTF">2023-11-01T17:11:33Z</dcterms:modified>
  <dc:identifier>DAFy1soWNeg</dc:identifier>
</cp:coreProperties>
</file>